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2" r:id="rId2"/>
    <p:sldId id="256" r:id="rId3"/>
    <p:sldId id="263" r:id="rId4"/>
    <p:sldId id="259" r:id="rId5"/>
    <p:sldId id="261" r:id="rId6"/>
    <p:sldId id="262" r:id="rId7"/>
    <p:sldId id="257" r:id="rId8"/>
    <p:sldId id="258" r:id="rId9"/>
    <p:sldId id="290" r:id="rId10"/>
    <p:sldId id="291" r:id="rId11"/>
    <p:sldId id="292" r:id="rId12"/>
    <p:sldId id="293" r:id="rId13"/>
    <p:sldId id="294" r:id="rId14"/>
    <p:sldId id="264" r:id="rId15"/>
    <p:sldId id="267" r:id="rId16"/>
    <p:sldId id="295" r:id="rId17"/>
    <p:sldId id="296" r:id="rId18"/>
    <p:sldId id="297" r:id="rId19"/>
    <p:sldId id="269" r:id="rId20"/>
    <p:sldId id="298" r:id="rId21"/>
    <p:sldId id="281" r:id="rId22"/>
    <p:sldId id="282" r:id="rId23"/>
    <p:sldId id="283" r:id="rId24"/>
    <p:sldId id="286" r:id="rId25"/>
    <p:sldId id="287" r:id="rId26"/>
    <p:sldId id="288" r:id="rId27"/>
    <p:sldId id="289" r:id="rId28"/>
    <p:sldId id="285" r:id="rId29"/>
    <p:sldId id="279" r:id="rId30"/>
    <p:sldId id="268" r:id="rId31"/>
    <p:sldId id="265" r:id="rId32"/>
    <p:sldId id="266" r:id="rId33"/>
    <p:sldId id="278" r:id="rId34"/>
    <p:sldId id="274" r:id="rId35"/>
    <p:sldId id="300" r:id="rId36"/>
    <p:sldId id="301" r:id="rId37"/>
    <p:sldId id="299" r:id="rId3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14" autoAdjust="0"/>
  </p:normalViewPr>
  <p:slideViewPr>
    <p:cSldViewPr>
      <p:cViewPr>
        <p:scale>
          <a:sx n="100" d="100"/>
          <a:sy n="100" d="100"/>
        </p:scale>
        <p:origin x="4037" y="7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496FE-8674-4F4D-9959-1E70462BA6B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48349EA-BB91-4FA3-AABE-478AD011010D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Состояние файлов проекта</a:t>
          </a:r>
          <a:endParaRPr lang="ru-RU" dirty="0"/>
        </a:p>
      </dgm:t>
    </dgm:pt>
    <dgm:pt modelId="{F187DB82-61DB-4ADE-9D73-3FFC387A44DF}" type="parTrans" cxnId="{0764FFDA-F7DA-4748-A183-8634A9CD0E8E}">
      <dgm:prSet/>
      <dgm:spPr/>
      <dgm:t>
        <a:bodyPr/>
        <a:lstStyle/>
        <a:p>
          <a:endParaRPr lang="ru-RU"/>
        </a:p>
      </dgm:t>
    </dgm:pt>
    <dgm:pt modelId="{F8E57E40-D49B-4BA4-ACF9-FFDEC288F6D6}" type="sibTrans" cxnId="{0764FFDA-F7DA-4748-A183-8634A9CD0E8E}">
      <dgm:prSet/>
      <dgm:spPr/>
      <dgm:t>
        <a:bodyPr/>
        <a:lstStyle/>
        <a:p>
          <a:endParaRPr lang="ru-RU"/>
        </a:p>
      </dgm:t>
    </dgm:pt>
    <dgm:pt modelId="{58DC8011-61DC-4F4A-8BB7-BA94518A4264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зафиксированное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committed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B80180E7-857B-43B0-96A0-95B0F2054969}" type="parTrans" cxnId="{A09E9CD7-1D11-4EEC-BD46-4A61D430A107}">
      <dgm:prSet/>
      <dgm:spPr/>
      <dgm:t>
        <a:bodyPr/>
        <a:lstStyle/>
        <a:p>
          <a:endParaRPr lang="ru-RU"/>
        </a:p>
      </dgm:t>
    </dgm:pt>
    <dgm:pt modelId="{B2623458-1EC5-4D14-A65D-2735149546DA}" type="sibTrans" cxnId="{A09E9CD7-1D11-4EEC-BD46-4A61D430A107}">
      <dgm:prSet/>
      <dgm:spPr/>
      <dgm:t>
        <a:bodyPr/>
        <a:lstStyle/>
        <a:p>
          <a:endParaRPr lang="ru-RU"/>
        </a:p>
      </dgm:t>
    </dgm:pt>
    <dgm:pt modelId="{31C03DCC-539C-499D-A945-C53D9DB3EEDD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изменённое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modified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B97CC3BE-28D8-4604-994F-83112DC5A6A7}" type="parTrans" cxnId="{90089B24-A6EC-4759-9F9F-9CEA98770D65}">
      <dgm:prSet/>
      <dgm:spPr/>
      <dgm:t>
        <a:bodyPr/>
        <a:lstStyle/>
        <a:p>
          <a:endParaRPr lang="ru-RU"/>
        </a:p>
      </dgm:t>
    </dgm:pt>
    <dgm:pt modelId="{81CA69D4-4C8E-4489-9E8E-AA4EE7857E7D}" type="sibTrans" cxnId="{90089B24-A6EC-4759-9F9F-9CEA98770D65}">
      <dgm:prSet/>
      <dgm:spPr/>
      <dgm:t>
        <a:bodyPr/>
        <a:lstStyle/>
        <a:p>
          <a:endParaRPr lang="ru-RU"/>
        </a:p>
      </dgm:t>
    </dgm:pt>
    <dgm:pt modelId="{30070188-9FDF-4821-B3AE-80055C67A48A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подготовленное 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b="0" i="0" u="none" strike="noStrike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staged</a:t>
          </a:r>
          <a:r>
            <a:rPr lang="ru-RU" b="0" i="0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dirty="0"/>
        </a:p>
      </dgm:t>
    </dgm:pt>
    <dgm:pt modelId="{9B49946F-082F-4E22-AE0E-6D5639ECC176}" type="parTrans" cxnId="{BCF44CE7-A1F9-401D-A13F-4034AD2EDA99}">
      <dgm:prSet/>
      <dgm:spPr/>
      <dgm:t>
        <a:bodyPr/>
        <a:lstStyle/>
        <a:p>
          <a:endParaRPr lang="ru-RU"/>
        </a:p>
      </dgm:t>
    </dgm:pt>
    <dgm:pt modelId="{B7DC49C9-653D-4C6A-A368-3C737D1099B1}" type="sibTrans" cxnId="{BCF44CE7-A1F9-401D-A13F-4034AD2EDA99}">
      <dgm:prSet/>
      <dgm:spPr/>
      <dgm:t>
        <a:bodyPr/>
        <a:lstStyle/>
        <a:p>
          <a:endParaRPr lang="ru-RU"/>
        </a:p>
      </dgm:t>
    </dgm:pt>
    <dgm:pt modelId="{52354939-4F35-44BA-8959-ABE43F8100DA}" type="pres">
      <dgm:prSet presAssocID="{182496FE-8674-4F4D-9959-1E70462BA6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09A8D92E-AD3C-4B6B-B919-969F6F7BF6AA}" type="pres">
      <dgm:prSet presAssocID="{C48349EA-BB91-4FA3-AABE-478AD011010D}" presName="hierRoot1" presStyleCnt="0">
        <dgm:presLayoutVars>
          <dgm:hierBranch val="init"/>
        </dgm:presLayoutVars>
      </dgm:prSet>
      <dgm:spPr/>
    </dgm:pt>
    <dgm:pt modelId="{A77F4D1B-961D-4519-AC55-25138717E6F5}" type="pres">
      <dgm:prSet presAssocID="{C48349EA-BB91-4FA3-AABE-478AD011010D}" presName="rootComposite1" presStyleCnt="0"/>
      <dgm:spPr/>
    </dgm:pt>
    <dgm:pt modelId="{22E58C59-F6BE-4C6A-ABE5-2B93B0396E61}" type="pres">
      <dgm:prSet presAssocID="{C48349EA-BB91-4FA3-AABE-478AD011010D}" presName="rootText1" presStyleLbl="node0" presStyleIdx="0" presStyleCnt="1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4126998-5C2C-4B87-BCC0-708AC93CD705}" type="pres">
      <dgm:prSet presAssocID="{C48349EA-BB91-4FA3-AABE-478AD011010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B9EBF4F9-6246-4A12-BA5D-B1EF05FF5435}" type="pres">
      <dgm:prSet presAssocID="{C48349EA-BB91-4FA3-AABE-478AD011010D}" presName="hierChild2" presStyleCnt="0"/>
      <dgm:spPr/>
    </dgm:pt>
    <dgm:pt modelId="{65D21DB6-4B3B-434F-B892-CD848A26A490}" type="pres">
      <dgm:prSet presAssocID="{B80180E7-857B-43B0-96A0-95B0F2054969}" presName="Name37" presStyleLbl="parChTrans1D2" presStyleIdx="0" presStyleCnt="3"/>
      <dgm:spPr/>
      <dgm:t>
        <a:bodyPr/>
        <a:lstStyle/>
        <a:p>
          <a:endParaRPr lang="ru-RU"/>
        </a:p>
      </dgm:t>
    </dgm:pt>
    <dgm:pt modelId="{A1A9E053-9BC7-4328-A31D-E4062B8C6D5E}" type="pres">
      <dgm:prSet presAssocID="{58DC8011-61DC-4F4A-8BB7-BA94518A4264}" presName="hierRoot2" presStyleCnt="0">
        <dgm:presLayoutVars>
          <dgm:hierBranch val="init"/>
        </dgm:presLayoutVars>
      </dgm:prSet>
      <dgm:spPr/>
    </dgm:pt>
    <dgm:pt modelId="{4BB40940-2221-4D07-8858-EE1926400535}" type="pres">
      <dgm:prSet presAssocID="{58DC8011-61DC-4F4A-8BB7-BA94518A4264}" presName="rootComposite" presStyleCnt="0"/>
      <dgm:spPr/>
    </dgm:pt>
    <dgm:pt modelId="{120EFB08-76DC-4178-BC10-2D56FC8C1768}" type="pres">
      <dgm:prSet presAssocID="{58DC8011-61DC-4F4A-8BB7-BA94518A4264}" presName="rootText" presStyleLbl="node2" presStyleIdx="0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37313DB-2A89-435A-A76C-44D6FC77D88E}" type="pres">
      <dgm:prSet presAssocID="{58DC8011-61DC-4F4A-8BB7-BA94518A4264}" presName="rootConnector" presStyleLbl="node2" presStyleIdx="0" presStyleCnt="3"/>
      <dgm:spPr/>
      <dgm:t>
        <a:bodyPr/>
        <a:lstStyle/>
        <a:p>
          <a:endParaRPr lang="ru-RU"/>
        </a:p>
      </dgm:t>
    </dgm:pt>
    <dgm:pt modelId="{19C2D133-430C-404B-8FA8-4A2B45C532ED}" type="pres">
      <dgm:prSet presAssocID="{58DC8011-61DC-4F4A-8BB7-BA94518A4264}" presName="hierChild4" presStyleCnt="0"/>
      <dgm:spPr/>
    </dgm:pt>
    <dgm:pt modelId="{022DB224-F0EB-40A4-80C4-8B783CC1DAB5}" type="pres">
      <dgm:prSet presAssocID="{58DC8011-61DC-4F4A-8BB7-BA94518A4264}" presName="hierChild5" presStyleCnt="0"/>
      <dgm:spPr/>
    </dgm:pt>
    <dgm:pt modelId="{98370F35-7BE3-495F-A146-54AC5D98F07F}" type="pres">
      <dgm:prSet presAssocID="{B97CC3BE-28D8-4604-994F-83112DC5A6A7}" presName="Name37" presStyleLbl="parChTrans1D2" presStyleIdx="1" presStyleCnt="3"/>
      <dgm:spPr/>
      <dgm:t>
        <a:bodyPr/>
        <a:lstStyle/>
        <a:p>
          <a:endParaRPr lang="ru-RU"/>
        </a:p>
      </dgm:t>
    </dgm:pt>
    <dgm:pt modelId="{32162F1D-455A-4019-80DB-1C854F91F37C}" type="pres">
      <dgm:prSet presAssocID="{31C03DCC-539C-499D-A945-C53D9DB3EEDD}" presName="hierRoot2" presStyleCnt="0">
        <dgm:presLayoutVars>
          <dgm:hierBranch val="init"/>
        </dgm:presLayoutVars>
      </dgm:prSet>
      <dgm:spPr/>
    </dgm:pt>
    <dgm:pt modelId="{115B91F9-EF8F-4B60-842F-08042E2BB754}" type="pres">
      <dgm:prSet presAssocID="{31C03DCC-539C-499D-A945-C53D9DB3EEDD}" presName="rootComposite" presStyleCnt="0"/>
      <dgm:spPr/>
    </dgm:pt>
    <dgm:pt modelId="{297299F4-50C7-404B-A389-69D88038E2A3}" type="pres">
      <dgm:prSet presAssocID="{31C03DCC-539C-499D-A945-C53D9DB3EEDD}" presName="rootText" presStyleLbl="node2" presStyleIdx="1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B771A9-87C2-4370-9992-A09D6BB3EA9B}" type="pres">
      <dgm:prSet presAssocID="{31C03DCC-539C-499D-A945-C53D9DB3EEDD}" presName="rootConnector" presStyleLbl="node2" presStyleIdx="1" presStyleCnt="3"/>
      <dgm:spPr/>
      <dgm:t>
        <a:bodyPr/>
        <a:lstStyle/>
        <a:p>
          <a:endParaRPr lang="ru-RU"/>
        </a:p>
      </dgm:t>
    </dgm:pt>
    <dgm:pt modelId="{D6948A28-AE78-4307-9C9C-7EB49BA5E5AB}" type="pres">
      <dgm:prSet presAssocID="{31C03DCC-539C-499D-A945-C53D9DB3EEDD}" presName="hierChild4" presStyleCnt="0"/>
      <dgm:spPr/>
    </dgm:pt>
    <dgm:pt modelId="{94B4E192-93E2-4824-B8B1-F1C04488B66E}" type="pres">
      <dgm:prSet presAssocID="{31C03DCC-539C-499D-A945-C53D9DB3EEDD}" presName="hierChild5" presStyleCnt="0"/>
      <dgm:spPr/>
    </dgm:pt>
    <dgm:pt modelId="{24A8F06B-6083-4295-BC61-621B2B0E770E}" type="pres">
      <dgm:prSet presAssocID="{9B49946F-082F-4E22-AE0E-6D5639ECC176}" presName="Name37" presStyleLbl="parChTrans1D2" presStyleIdx="2" presStyleCnt="3"/>
      <dgm:spPr/>
      <dgm:t>
        <a:bodyPr/>
        <a:lstStyle/>
        <a:p>
          <a:endParaRPr lang="ru-RU"/>
        </a:p>
      </dgm:t>
    </dgm:pt>
    <dgm:pt modelId="{2E7A7859-A5E5-4AC9-AF9C-DAB154B3AE59}" type="pres">
      <dgm:prSet presAssocID="{30070188-9FDF-4821-B3AE-80055C67A48A}" presName="hierRoot2" presStyleCnt="0">
        <dgm:presLayoutVars>
          <dgm:hierBranch val="init"/>
        </dgm:presLayoutVars>
      </dgm:prSet>
      <dgm:spPr/>
    </dgm:pt>
    <dgm:pt modelId="{A081C30A-73B1-43E8-9BFC-3EED44B94654}" type="pres">
      <dgm:prSet presAssocID="{30070188-9FDF-4821-B3AE-80055C67A48A}" presName="rootComposite" presStyleCnt="0"/>
      <dgm:spPr/>
    </dgm:pt>
    <dgm:pt modelId="{A616E37C-1C83-42ED-BC1F-A15A3E26D075}" type="pres">
      <dgm:prSet presAssocID="{30070188-9FDF-4821-B3AE-80055C67A48A}" presName="rootText" presStyleLbl="node2" presStyleIdx="2" presStyleCnt="3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DF55B56-7075-436E-B5B1-632D3CA50F50}" type="pres">
      <dgm:prSet presAssocID="{30070188-9FDF-4821-B3AE-80055C67A48A}" presName="rootConnector" presStyleLbl="node2" presStyleIdx="2" presStyleCnt="3"/>
      <dgm:spPr/>
      <dgm:t>
        <a:bodyPr/>
        <a:lstStyle/>
        <a:p>
          <a:endParaRPr lang="ru-RU"/>
        </a:p>
      </dgm:t>
    </dgm:pt>
    <dgm:pt modelId="{4E5053C2-63CF-44C0-9356-0C35C107397B}" type="pres">
      <dgm:prSet presAssocID="{30070188-9FDF-4821-B3AE-80055C67A48A}" presName="hierChild4" presStyleCnt="0"/>
      <dgm:spPr/>
    </dgm:pt>
    <dgm:pt modelId="{DC834850-BEAD-4931-823C-45E54856FF63}" type="pres">
      <dgm:prSet presAssocID="{30070188-9FDF-4821-B3AE-80055C67A48A}" presName="hierChild5" presStyleCnt="0"/>
      <dgm:spPr/>
    </dgm:pt>
    <dgm:pt modelId="{26DE3AD2-B0FE-4F8C-8E92-9869D14355AD}" type="pres">
      <dgm:prSet presAssocID="{C48349EA-BB91-4FA3-AABE-478AD011010D}" presName="hierChild3" presStyleCnt="0"/>
      <dgm:spPr/>
    </dgm:pt>
  </dgm:ptLst>
  <dgm:cxnLst>
    <dgm:cxn modelId="{ECC82152-2B45-42DA-8B27-5679B257D915}" type="presOf" srcId="{C48349EA-BB91-4FA3-AABE-478AD011010D}" destId="{22E58C59-F6BE-4C6A-ABE5-2B93B0396E61}" srcOrd="0" destOrd="0" presId="urn:microsoft.com/office/officeart/2005/8/layout/orgChart1"/>
    <dgm:cxn modelId="{761D58C1-69C5-48E5-AFC5-FA933E72CFB7}" type="presOf" srcId="{58DC8011-61DC-4F4A-8BB7-BA94518A4264}" destId="{120EFB08-76DC-4178-BC10-2D56FC8C1768}" srcOrd="0" destOrd="0" presId="urn:microsoft.com/office/officeart/2005/8/layout/orgChart1"/>
    <dgm:cxn modelId="{0764FFDA-F7DA-4748-A183-8634A9CD0E8E}" srcId="{182496FE-8674-4F4D-9959-1E70462BA6B3}" destId="{C48349EA-BB91-4FA3-AABE-478AD011010D}" srcOrd="0" destOrd="0" parTransId="{F187DB82-61DB-4ADE-9D73-3FFC387A44DF}" sibTransId="{F8E57E40-D49B-4BA4-ACF9-FFDEC288F6D6}"/>
    <dgm:cxn modelId="{75195ED9-34F2-4B8F-890F-1127451AF656}" type="presOf" srcId="{30070188-9FDF-4821-B3AE-80055C67A48A}" destId="{5DF55B56-7075-436E-B5B1-632D3CA50F50}" srcOrd="1" destOrd="0" presId="urn:microsoft.com/office/officeart/2005/8/layout/orgChart1"/>
    <dgm:cxn modelId="{8A9D3D5F-1402-42D9-80CC-169FF03BBDB1}" type="presOf" srcId="{B97CC3BE-28D8-4604-994F-83112DC5A6A7}" destId="{98370F35-7BE3-495F-A146-54AC5D98F07F}" srcOrd="0" destOrd="0" presId="urn:microsoft.com/office/officeart/2005/8/layout/orgChart1"/>
    <dgm:cxn modelId="{5F07528A-6905-4372-A744-8F5D93BD310E}" type="presOf" srcId="{C48349EA-BB91-4FA3-AABE-478AD011010D}" destId="{E4126998-5C2C-4B87-BCC0-708AC93CD705}" srcOrd="1" destOrd="0" presId="urn:microsoft.com/office/officeart/2005/8/layout/orgChart1"/>
    <dgm:cxn modelId="{4D826894-25AF-42A0-B557-7A8FA3F91585}" type="presOf" srcId="{182496FE-8674-4F4D-9959-1E70462BA6B3}" destId="{52354939-4F35-44BA-8959-ABE43F8100DA}" srcOrd="0" destOrd="0" presId="urn:microsoft.com/office/officeart/2005/8/layout/orgChart1"/>
    <dgm:cxn modelId="{8030BF73-86BA-4946-92D1-343BDB12A818}" type="presOf" srcId="{31C03DCC-539C-499D-A945-C53D9DB3EEDD}" destId="{D2B771A9-87C2-4370-9992-A09D6BB3EA9B}" srcOrd="1" destOrd="0" presId="urn:microsoft.com/office/officeart/2005/8/layout/orgChart1"/>
    <dgm:cxn modelId="{BCF44CE7-A1F9-401D-A13F-4034AD2EDA99}" srcId="{C48349EA-BB91-4FA3-AABE-478AD011010D}" destId="{30070188-9FDF-4821-B3AE-80055C67A48A}" srcOrd="2" destOrd="0" parTransId="{9B49946F-082F-4E22-AE0E-6D5639ECC176}" sibTransId="{B7DC49C9-653D-4C6A-A368-3C737D1099B1}"/>
    <dgm:cxn modelId="{0C80C75D-B8B8-484C-A9BC-7BDAFEED03B7}" type="presOf" srcId="{9B49946F-082F-4E22-AE0E-6D5639ECC176}" destId="{24A8F06B-6083-4295-BC61-621B2B0E770E}" srcOrd="0" destOrd="0" presId="urn:microsoft.com/office/officeart/2005/8/layout/orgChart1"/>
    <dgm:cxn modelId="{90089B24-A6EC-4759-9F9F-9CEA98770D65}" srcId="{C48349EA-BB91-4FA3-AABE-478AD011010D}" destId="{31C03DCC-539C-499D-A945-C53D9DB3EEDD}" srcOrd="1" destOrd="0" parTransId="{B97CC3BE-28D8-4604-994F-83112DC5A6A7}" sibTransId="{81CA69D4-4C8E-4489-9E8E-AA4EE7857E7D}"/>
    <dgm:cxn modelId="{541C421E-4318-4530-9A8C-A0BA82CD8AC2}" type="presOf" srcId="{B80180E7-857B-43B0-96A0-95B0F2054969}" destId="{65D21DB6-4B3B-434F-B892-CD848A26A490}" srcOrd="0" destOrd="0" presId="urn:microsoft.com/office/officeart/2005/8/layout/orgChart1"/>
    <dgm:cxn modelId="{A09E9CD7-1D11-4EEC-BD46-4A61D430A107}" srcId="{C48349EA-BB91-4FA3-AABE-478AD011010D}" destId="{58DC8011-61DC-4F4A-8BB7-BA94518A4264}" srcOrd="0" destOrd="0" parTransId="{B80180E7-857B-43B0-96A0-95B0F2054969}" sibTransId="{B2623458-1EC5-4D14-A65D-2735149546DA}"/>
    <dgm:cxn modelId="{91571B7C-48E1-4B7A-9498-4A31B3FCE7BB}" type="presOf" srcId="{58DC8011-61DC-4F4A-8BB7-BA94518A4264}" destId="{837313DB-2A89-435A-A76C-44D6FC77D88E}" srcOrd="1" destOrd="0" presId="urn:microsoft.com/office/officeart/2005/8/layout/orgChart1"/>
    <dgm:cxn modelId="{4D679411-63DE-473D-9DD4-023D154E4FFE}" type="presOf" srcId="{30070188-9FDF-4821-B3AE-80055C67A48A}" destId="{A616E37C-1C83-42ED-BC1F-A15A3E26D075}" srcOrd="0" destOrd="0" presId="urn:microsoft.com/office/officeart/2005/8/layout/orgChart1"/>
    <dgm:cxn modelId="{4CACE014-DC36-4A68-8D55-09615E1D08AB}" type="presOf" srcId="{31C03DCC-539C-499D-A945-C53D9DB3EEDD}" destId="{297299F4-50C7-404B-A389-69D88038E2A3}" srcOrd="0" destOrd="0" presId="urn:microsoft.com/office/officeart/2005/8/layout/orgChart1"/>
    <dgm:cxn modelId="{584AD184-07CB-4E5F-B72D-5CF2B37DF0A8}" type="presParOf" srcId="{52354939-4F35-44BA-8959-ABE43F8100DA}" destId="{09A8D92E-AD3C-4B6B-B919-969F6F7BF6AA}" srcOrd="0" destOrd="0" presId="urn:microsoft.com/office/officeart/2005/8/layout/orgChart1"/>
    <dgm:cxn modelId="{E3B3B3C0-4E2C-4965-86BD-0C68802F01EA}" type="presParOf" srcId="{09A8D92E-AD3C-4B6B-B919-969F6F7BF6AA}" destId="{A77F4D1B-961D-4519-AC55-25138717E6F5}" srcOrd="0" destOrd="0" presId="urn:microsoft.com/office/officeart/2005/8/layout/orgChart1"/>
    <dgm:cxn modelId="{73BFFF5A-11A8-4D7B-BB2B-CC0C0746AA4A}" type="presParOf" srcId="{A77F4D1B-961D-4519-AC55-25138717E6F5}" destId="{22E58C59-F6BE-4C6A-ABE5-2B93B0396E61}" srcOrd="0" destOrd="0" presId="urn:microsoft.com/office/officeart/2005/8/layout/orgChart1"/>
    <dgm:cxn modelId="{A5ACC7B6-B0F9-4D00-A02E-D5A6926F9B5F}" type="presParOf" srcId="{A77F4D1B-961D-4519-AC55-25138717E6F5}" destId="{E4126998-5C2C-4B87-BCC0-708AC93CD705}" srcOrd="1" destOrd="0" presId="urn:microsoft.com/office/officeart/2005/8/layout/orgChart1"/>
    <dgm:cxn modelId="{BE4FC26B-7584-4F49-B4F1-1588DEE63C6A}" type="presParOf" srcId="{09A8D92E-AD3C-4B6B-B919-969F6F7BF6AA}" destId="{B9EBF4F9-6246-4A12-BA5D-B1EF05FF5435}" srcOrd="1" destOrd="0" presId="urn:microsoft.com/office/officeart/2005/8/layout/orgChart1"/>
    <dgm:cxn modelId="{91D043CB-3C02-4BEE-B50C-663DD5303CEF}" type="presParOf" srcId="{B9EBF4F9-6246-4A12-BA5D-B1EF05FF5435}" destId="{65D21DB6-4B3B-434F-B892-CD848A26A490}" srcOrd="0" destOrd="0" presId="urn:microsoft.com/office/officeart/2005/8/layout/orgChart1"/>
    <dgm:cxn modelId="{B881CD01-1E41-4B8E-803E-61863EA8BFB1}" type="presParOf" srcId="{B9EBF4F9-6246-4A12-BA5D-B1EF05FF5435}" destId="{A1A9E053-9BC7-4328-A31D-E4062B8C6D5E}" srcOrd="1" destOrd="0" presId="urn:microsoft.com/office/officeart/2005/8/layout/orgChart1"/>
    <dgm:cxn modelId="{4A1BA3D1-70A1-4C17-AC17-12107153204B}" type="presParOf" srcId="{A1A9E053-9BC7-4328-A31D-E4062B8C6D5E}" destId="{4BB40940-2221-4D07-8858-EE1926400535}" srcOrd="0" destOrd="0" presId="urn:microsoft.com/office/officeart/2005/8/layout/orgChart1"/>
    <dgm:cxn modelId="{8822E3A1-3BEF-4F49-B4AE-856E5347A2A6}" type="presParOf" srcId="{4BB40940-2221-4D07-8858-EE1926400535}" destId="{120EFB08-76DC-4178-BC10-2D56FC8C1768}" srcOrd="0" destOrd="0" presId="urn:microsoft.com/office/officeart/2005/8/layout/orgChart1"/>
    <dgm:cxn modelId="{96CB3BCE-3F30-4902-AAD9-84C2665D38E9}" type="presParOf" srcId="{4BB40940-2221-4D07-8858-EE1926400535}" destId="{837313DB-2A89-435A-A76C-44D6FC77D88E}" srcOrd="1" destOrd="0" presId="urn:microsoft.com/office/officeart/2005/8/layout/orgChart1"/>
    <dgm:cxn modelId="{5DACBAA9-622A-49D3-9681-2E7230B6FCE3}" type="presParOf" srcId="{A1A9E053-9BC7-4328-A31D-E4062B8C6D5E}" destId="{19C2D133-430C-404B-8FA8-4A2B45C532ED}" srcOrd="1" destOrd="0" presId="urn:microsoft.com/office/officeart/2005/8/layout/orgChart1"/>
    <dgm:cxn modelId="{4808C519-0FA5-4919-AB80-4CEBC7043187}" type="presParOf" srcId="{A1A9E053-9BC7-4328-A31D-E4062B8C6D5E}" destId="{022DB224-F0EB-40A4-80C4-8B783CC1DAB5}" srcOrd="2" destOrd="0" presId="urn:microsoft.com/office/officeart/2005/8/layout/orgChart1"/>
    <dgm:cxn modelId="{CFBD5316-B897-463C-87E1-5DB5600D3ACF}" type="presParOf" srcId="{B9EBF4F9-6246-4A12-BA5D-B1EF05FF5435}" destId="{98370F35-7BE3-495F-A146-54AC5D98F07F}" srcOrd="2" destOrd="0" presId="urn:microsoft.com/office/officeart/2005/8/layout/orgChart1"/>
    <dgm:cxn modelId="{9EA6135D-5883-48B9-AD34-4836087FC788}" type="presParOf" srcId="{B9EBF4F9-6246-4A12-BA5D-B1EF05FF5435}" destId="{32162F1D-455A-4019-80DB-1C854F91F37C}" srcOrd="3" destOrd="0" presId="urn:microsoft.com/office/officeart/2005/8/layout/orgChart1"/>
    <dgm:cxn modelId="{22F92473-6F0E-4306-A39F-237770A99962}" type="presParOf" srcId="{32162F1D-455A-4019-80DB-1C854F91F37C}" destId="{115B91F9-EF8F-4B60-842F-08042E2BB754}" srcOrd="0" destOrd="0" presId="urn:microsoft.com/office/officeart/2005/8/layout/orgChart1"/>
    <dgm:cxn modelId="{CB02E2B9-7C5F-4E9F-BB74-71349470B332}" type="presParOf" srcId="{115B91F9-EF8F-4B60-842F-08042E2BB754}" destId="{297299F4-50C7-404B-A389-69D88038E2A3}" srcOrd="0" destOrd="0" presId="urn:microsoft.com/office/officeart/2005/8/layout/orgChart1"/>
    <dgm:cxn modelId="{99F05461-FE46-4DB8-A25E-4DD8422B7653}" type="presParOf" srcId="{115B91F9-EF8F-4B60-842F-08042E2BB754}" destId="{D2B771A9-87C2-4370-9992-A09D6BB3EA9B}" srcOrd="1" destOrd="0" presId="urn:microsoft.com/office/officeart/2005/8/layout/orgChart1"/>
    <dgm:cxn modelId="{FF36DE26-7B6B-4D42-8ADF-C02E705FC008}" type="presParOf" srcId="{32162F1D-455A-4019-80DB-1C854F91F37C}" destId="{D6948A28-AE78-4307-9C9C-7EB49BA5E5AB}" srcOrd="1" destOrd="0" presId="urn:microsoft.com/office/officeart/2005/8/layout/orgChart1"/>
    <dgm:cxn modelId="{211ED439-E2F0-4903-9AEB-423D88A64F93}" type="presParOf" srcId="{32162F1D-455A-4019-80DB-1C854F91F37C}" destId="{94B4E192-93E2-4824-B8B1-F1C04488B66E}" srcOrd="2" destOrd="0" presId="urn:microsoft.com/office/officeart/2005/8/layout/orgChart1"/>
    <dgm:cxn modelId="{1CF76CD9-B8B3-4D22-9C44-A05572DA5AB0}" type="presParOf" srcId="{B9EBF4F9-6246-4A12-BA5D-B1EF05FF5435}" destId="{24A8F06B-6083-4295-BC61-621B2B0E770E}" srcOrd="4" destOrd="0" presId="urn:microsoft.com/office/officeart/2005/8/layout/orgChart1"/>
    <dgm:cxn modelId="{FD8DC1AD-BEF9-47D9-8FB3-35AEAA4DC88A}" type="presParOf" srcId="{B9EBF4F9-6246-4A12-BA5D-B1EF05FF5435}" destId="{2E7A7859-A5E5-4AC9-AF9C-DAB154B3AE59}" srcOrd="5" destOrd="0" presId="urn:microsoft.com/office/officeart/2005/8/layout/orgChart1"/>
    <dgm:cxn modelId="{1F3959E7-4446-491B-9864-334ACD6F61BC}" type="presParOf" srcId="{2E7A7859-A5E5-4AC9-AF9C-DAB154B3AE59}" destId="{A081C30A-73B1-43E8-9BFC-3EED44B94654}" srcOrd="0" destOrd="0" presId="urn:microsoft.com/office/officeart/2005/8/layout/orgChart1"/>
    <dgm:cxn modelId="{1A5C0775-5EF3-4616-81E1-D47E3E060AE7}" type="presParOf" srcId="{A081C30A-73B1-43E8-9BFC-3EED44B94654}" destId="{A616E37C-1C83-42ED-BC1F-A15A3E26D075}" srcOrd="0" destOrd="0" presId="urn:microsoft.com/office/officeart/2005/8/layout/orgChart1"/>
    <dgm:cxn modelId="{4CB08D69-C9B7-41E3-9E58-1E82902520CF}" type="presParOf" srcId="{A081C30A-73B1-43E8-9BFC-3EED44B94654}" destId="{5DF55B56-7075-436E-B5B1-632D3CA50F50}" srcOrd="1" destOrd="0" presId="urn:microsoft.com/office/officeart/2005/8/layout/orgChart1"/>
    <dgm:cxn modelId="{86B0531E-1DA3-4711-8515-95A4F8D7EAD1}" type="presParOf" srcId="{2E7A7859-A5E5-4AC9-AF9C-DAB154B3AE59}" destId="{4E5053C2-63CF-44C0-9356-0C35C107397B}" srcOrd="1" destOrd="0" presId="urn:microsoft.com/office/officeart/2005/8/layout/orgChart1"/>
    <dgm:cxn modelId="{3AF0815D-F4D0-436D-82D2-9FC1E8D3C71D}" type="presParOf" srcId="{2E7A7859-A5E5-4AC9-AF9C-DAB154B3AE59}" destId="{DC834850-BEAD-4931-823C-45E54856FF63}" srcOrd="2" destOrd="0" presId="urn:microsoft.com/office/officeart/2005/8/layout/orgChart1"/>
    <dgm:cxn modelId="{76864E78-77D8-47CF-AC42-4AD5BC66F0FC}" type="presParOf" srcId="{09A8D92E-AD3C-4B6B-B919-969F6F7BF6AA}" destId="{26DE3AD2-B0FE-4F8C-8E92-9869D14355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2496FE-8674-4F4D-9959-1E70462BA6B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48349EA-BB91-4FA3-AABE-478AD011010D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dirty="0" err="1" smtClean="0"/>
            <a:t>Репозиторий</a:t>
          </a:r>
          <a:endParaRPr lang="ru-RU" sz="1800" dirty="0"/>
        </a:p>
      </dgm:t>
    </dgm:pt>
    <dgm:pt modelId="{F187DB82-61DB-4ADE-9D73-3FFC387A44DF}" type="parTrans" cxnId="{0764FFDA-F7DA-4748-A183-8634A9CD0E8E}">
      <dgm:prSet/>
      <dgm:spPr/>
      <dgm:t>
        <a:bodyPr/>
        <a:lstStyle/>
        <a:p>
          <a:endParaRPr lang="ru-RU" sz="1200"/>
        </a:p>
      </dgm:t>
    </dgm:pt>
    <dgm:pt modelId="{F8E57E40-D49B-4BA4-ACF9-FFDEC288F6D6}" type="sibTrans" cxnId="{0764FFDA-F7DA-4748-A183-8634A9CD0E8E}">
      <dgm:prSet/>
      <dgm:spPr/>
      <dgm:t>
        <a:bodyPr/>
        <a:lstStyle/>
        <a:p>
          <a:endParaRPr lang="ru-RU" sz="1200"/>
        </a:p>
      </dgm:t>
    </dgm:pt>
    <dgm:pt modelId="{58DC8011-61DC-4F4A-8BB7-BA94518A4264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локальный</a:t>
          </a:r>
          <a:endParaRPr lang="ru-RU" sz="1800" dirty="0"/>
        </a:p>
      </dgm:t>
    </dgm:pt>
    <dgm:pt modelId="{B80180E7-857B-43B0-96A0-95B0F2054969}" type="parTrans" cxnId="{A09E9CD7-1D11-4EEC-BD46-4A61D430A107}">
      <dgm:prSet/>
      <dgm:spPr/>
      <dgm:t>
        <a:bodyPr/>
        <a:lstStyle/>
        <a:p>
          <a:endParaRPr lang="ru-RU" sz="1200"/>
        </a:p>
      </dgm:t>
    </dgm:pt>
    <dgm:pt modelId="{B2623458-1EC5-4D14-A65D-2735149546DA}" type="sibTrans" cxnId="{A09E9CD7-1D11-4EEC-BD46-4A61D430A107}">
      <dgm:prSet/>
      <dgm:spPr/>
      <dgm:t>
        <a:bodyPr/>
        <a:lstStyle/>
        <a:p>
          <a:endParaRPr lang="ru-RU" sz="1200"/>
        </a:p>
      </dgm:t>
    </dgm:pt>
    <dgm:pt modelId="{31C03DCC-539C-499D-A945-C53D9DB3EEDD}">
      <dgm:prSet phldrT="[Текст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800" b="0" i="1" u="none" strike="noStrike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удаленный</a:t>
          </a:r>
          <a:endParaRPr lang="ru-RU" sz="1800" dirty="0"/>
        </a:p>
      </dgm:t>
    </dgm:pt>
    <dgm:pt modelId="{B97CC3BE-28D8-4604-994F-83112DC5A6A7}" type="parTrans" cxnId="{90089B24-A6EC-4759-9F9F-9CEA98770D65}">
      <dgm:prSet/>
      <dgm:spPr/>
      <dgm:t>
        <a:bodyPr/>
        <a:lstStyle/>
        <a:p>
          <a:endParaRPr lang="ru-RU" sz="1200"/>
        </a:p>
      </dgm:t>
    </dgm:pt>
    <dgm:pt modelId="{81CA69D4-4C8E-4489-9E8E-AA4EE7857E7D}" type="sibTrans" cxnId="{90089B24-A6EC-4759-9F9F-9CEA98770D65}">
      <dgm:prSet/>
      <dgm:spPr/>
      <dgm:t>
        <a:bodyPr/>
        <a:lstStyle/>
        <a:p>
          <a:endParaRPr lang="ru-RU" sz="1200"/>
        </a:p>
      </dgm:t>
    </dgm:pt>
    <dgm:pt modelId="{52354939-4F35-44BA-8959-ABE43F8100DA}" type="pres">
      <dgm:prSet presAssocID="{182496FE-8674-4F4D-9959-1E70462BA6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09A8D92E-AD3C-4B6B-B919-969F6F7BF6AA}" type="pres">
      <dgm:prSet presAssocID="{C48349EA-BB91-4FA3-AABE-478AD011010D}" presName="hierRoot1" presStyleCnt="0">
        <dgm:presLayoutVars>
          <dgm:hierBranch val="init"/>
        </dgm:presLayoutVars>
      </dgm:prSet>
      <dgm:spPr/>
    </dgm:pt>
    <dgm:pt modelId="{A77F4D1B-961D-4519-AC55-25138717E6F5}" type="pres">
      <dgm:prSet presAssocID="{C48349EA-BB91-4FA3-AABE-478AD011010D}" presName="rootComposite1" presStyleCnt="0"/>
      <dgm:spPr/>
    </dgm:pt>
    <dgm:pt modelId="{22E58C59-F6BE-4C6A-ABE5-2B93B0396E61}" type="pres">
      <dgm:prSet presAssocID="{C48349EA-BB91-4FA3-AABE-478AD011010D}" presName="rootText1" presStyleLbl="node0" presStyleIdx="0" presStyleCnt="1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4126998-5C2C-4B87-BCC0-708AC93CD705}" type="pres">
      <dgm:prSet presAssocID="{C48349EA-BB91-4FA3-AABE-478AD011010D}" presName="rootConnector1" presStyleLbl="node1" presStyleIdx="0" presStyleCnt="0"/>
      <dgm:spPr/>
      <dgm:t>
        <a:bodyPr/>
        <a:lstStyle/>
        <a:p>
          <a:endParaRPr lang="ru-RU"/>
        </a:p>
      </dgm:t>
    </dgm:pt>
    <dgm:pt modelId="{B9EBF4F9-6246-4A12-BA5D-B1EF05FF5435}" type="pres">
      <dgm:prSet presAssocID="{C48349EA-BB91-4FA3-AABE-478AD011010D}" presName="hierChild2" presStyleCnt="0"/>
      <dgm:spPr/>
    </dgm:pt>
    <dgm:pt modelId="{65D21DB6-4B3B-434F-B892-CD848A26A490}" type="pres">
      <dgm:prSet presAssocID="{B80180E7-857B-43B0-96A0-95B0F2054969}" presName="Name37" presStyleLbl="parChTrans1D2" presStyleIdx="0" presStyleCnt="2"/>
      <dgm:spPr/>
      <dgm:t>
        <a:bodyPr/>
        <a:lstStyle/>
        <a:p>
          <a:endParaRPr lang="ru-RU"/>
        </a:p>
      </dgm:t>
    </dgm:pt>
    <dgm:pt modelId="{A1A9E053-9BC7-4328-A31D-E4062B8C6D5E}" type="pres">
      <dgm:prSet presAssocID="{58DC8011-61DC-4F4A-8BB7-BA94518A4264}" presName="hierRoot2" presStyleCnt="0">
        <dgm:presLayoutVars>
          <dgm:hierBranch val="init"/>
        </dgm:presLayoutVars>
      </dgm:prSet>
      <dgm:spPr/>
    </dgm:pt>
    <dgm:pt modelId="{4BB40940-2221-4D07-8858-EE1926400535}" type="pres">
      <dgm:prSet presAssocID="{58DC8011-61DC-4F4A-8BB7-BA94518A4264}" presName="rootComposite" presStyleCnt="0"/>
      <dgm:spPr/>
    </dgm:pt>
    <dgm:pt modelId="{120EFB08-76DC-4178-BC10-2D56FC8C1768}" type="pres">
      <dgm:prSet presAssocID="{58DC8011-61DC-4F4A-8BB7-BA94518A4264}" presName="rootText" presStyleLbl="node2" presStyleIdx="0" presStyleCnt="2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37313DB-2A89-435A-A76C-44D6FC77D88E}" type="pres">
      <dgm:prSet presAssocID="{58DC8011-61DC-4F4A-8BB7-BA94518A4264}" presName="rootConnector" presStyleLbl="node2" presStyleIdx="0" presStyleCnt="2"/>
      <dgm:spPr/>
      <dgm:t>
        <a:bodyPr/>
        <a:lstStyle/>
        <a:p>
          <a:endParaRPr lang="ru-RU"/>
        </a:p>
      </dgm:t>
    </dgm:pt>
    <dgm:pt modelId="{19C2D133-430C-404B-8FA8-4A2B45C532ED}" type="pres">
      <dgm:prSet presAssocID="{58DC8011-61DC-4F4A-8BB7-BA94518A4264}" presName="hierChild4" presStyleCnt="0"/>
      <dgm:spPr/>
    </dgm:pt>
    <dgm:pt modelId="{022DB224-F0EB-40A4-80C4-8B783CC1DAB5}" type="pres">
      <dgm:prSet presAssocID="{58DC8011-61DC-4F4A-8BB7-BA94518A4264}" presName="hierChild5" presStyleCnt="0"/>
      <dgm:spPr/>
    </dgm:pt>
    <dgm:pt modelId="{98370F35-7BE3-495F-A146-54AC5D98F07F}" type="pres">
      <dgm:prSet presAssocID="{B97CC3BE-28D8-4604-994F-83112DC5A6A7}" presName="Name37" presStyleLbl="parChTrans1D2" presStyleIdx="1" presStyleCnt="2"/>
      <dgm:spPr/>
      <dgm:t>
        <a:bodyPr/>
        <a:lstStyle/>
        <a:p>
          <a:endParaRPr lang="ru-RU"/>
        </a:p>
      </dgm:t>
    </dgm:pt>
    <dgm:pt modelId="{32162F1D-455A-4019-80DB-1C854F91F37C}" type="pres">
      <dgm:prSet presAssocID="{31C03DCC-539C-499D-A945-C53D9DB3EEDD}" presName="hierRoot2" presStyleCnt="0">
        <dgm:presLayoutVars>
          <dgm:hierBranch val="init"/>
        </dgm:presLayoutVars>
      </dgm:prSet>
      <dgm:spPr/>
    </dgm:pt>
    <dgm:pt modelId="{115B91F9-EF8F-4B60-842F-08042E2BB754}" type="pres">
      <dgm:prSet presAssocID="{31C03DCC-539C-499D-A945-C53D9DB3EEDD}" presName="rootComposite" presStyleCnt="0"/>
      <dgm:spPr/>
    </dgm:pt>
    <dgm:pt modelId="{297299F4-50C7-404B-A389-69D88038E2A3}" type="pres">
      <dgm:prSet presAssocID="{31C03DCC-539C-499D-A945-C53D9DB3EEDD}" presName="rootText" presStyleLbl="node2" presStyleIdx="1" presStyleCnt="2" custScaleX="24182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B771A9-87C2-4370-9992-A09D6BB3EA9B}" type="pres">
      <dgm:prSet presAssocID="{31C03DCC-539C-499D-A945-C53D9DB3EEDD}" presName="rootConnector" presStyleLbl="node2" presStyleIdx="1" presStyleCnt="2"/>
      <dgm:spPr/>
      <dgm:t>
        <a:bodyPr/>
        <a:lstStyle/>
        <a:p>
          <a:endParaRPr lang="ru-RU"/>
        </a:p>
      </dgm:t>
    </dgm:pt>
    <dgm:pt modelId="{D6948A28-AE78-4307-9C9C-7EB49BA5E5AB}" type="pres">
      <dgm:prSet presAssocID="{31C03DCC-539C-499D-A945-C53D9DB3EEDD}" presName="hierChild4" presStyleCnt="0"/>
      <dgm:spPr/>
    </dgm:pt>
    <dgm:pt modelId="{94B4E192-93E2-4824-B8B1-F1C04488B66E}" type="pres">
      <dgm:prSet presAssocID="{31C03DCC-539C-499D-A945-C53D9DB3EEDD}" presName="hierChild5" presStyleCnt="0"/>
      <dgm:spPr/>
    </dgm:pt>
    <dgm:pt modelId="{26DE3AD2-B0FE-4F8C-8E92-9869D14355AD}" type="pres">
      <dgm:prSet presAssocID="{C48349EA-BB91-4FA3-AABE-478AD011010D}" presName="hierChild3" presStyleCnt="0"/>
      <dgm:spPr/>
    </dgm:pt>
  </dgm:ptLst>
  <dgm:cxnLst>
    <dgm:cxn modelId="{ECC82152-2B45-42DA-8B27-5679B257D915}" type="presOf" srcId="{C48349EA-BB91-4FA3-AABE-478AD011010D}" destId="{22E58C59-F6BE-4C6A-ABE5-2B93B0396E61}" srcOrd="0" destOrd="0" presId="urn:microsoft.com/office/officeart/2005/8/layout/orgChart1"/>
    <dgm:cxn modelId="{761D58C1-69C5-48E5-AFC5-FA933E72CFB7}" type="presOf" srcId="{58DC8011-61DC-4F4A-8BB7-BA94518A4264}" destId="{120EFB08-76DC-4178-BC10-2D56FC8C1768}" srcOrd="0" destOrd="0" presId="urn:microsoft.com/office/officeart/2005/8/layout/orgChart1"/>
    <dgm:cxn modelId="{0764FFDA-F7DA-4748-A183-8634A9CD0E8E}" srcId="{182496FE-8674-4F4D-9959-1E70462BA6B3}" destId="{C48349EA-BB91-4FA3-AABE-478AD011010D}" srcOrd="0" destOrd="0" parTransId="{F187DB82-61DB-4ADE-9D73-3FFC387A44DF}" sibTransId="{F8E57E40-D49B-4BA4-ACF9-FFDEC288F6D6}"/>
    <dgm:cxn modelId="{8A9D3D5F-1402-42D9-80CC-169FF03BBDB1}" type="presOf" srcId="{B97CC3BE-28D8-4604-994F-83112DC5A6A7}" destId="{98370F35-7BE3-495F-A146-54AC5D98F07F}" srcOrd="0" destOrd="0" presId="urn:microsoft.com/office/officeart/2005/8/layout/orgChart1"/>
    <dgm:cxn modelId="{5F07528A-6905-4372-A744-8F5D93BD310E}" type="presOf" srcId="{C48349EA-BB91-4FA3-AABE-478AD011010D}" destId="{E4126998-5C2C-4B87-BCC0-708AC93CD705}" srcOrd="1" destOrd="0" presId="urn:microsoft.com/office/officeart/2005/8/layout/orgChart1"/>
    <dgm:cxn modelId="{4D826894-25AF-42A0-B557-7A8FA3F91585}" type="presOf" srcId="{182496FE-8674-4F4D-9959-1E70462BA6B3}" destId="{52354939-4F35-44BA-8959-ABE43F8100DA}" srcOrd="0" destOrd="0" presId="urn:microsoft.com/office/officeart/2005/8/layout/orgChart1"/>
    <dgm:cxn modelId="{8030BF73-86BA-4946-92D1-343BDB12A818}" type="presOf" srcId="{31C03DCC-539C-499D-A945-C53D9DB3EEDD}" destId="{D2B771A9-87C2-4370-9992-A09D6BB3EA9B}" srcOrd="1" destOrd="0" presId="urn:microsoft.com/office/officeart/2005/8/layout/orgChart1"/>
    <dgm:cxn modelId="{90089B24-A6EC-4759-9F9F-9CEA98770D65}" srcId="{C48349EA-BB91-4FA3-AABE-478AD011010D}" destId="{31C03DCC-539C-499D-A945-C53D9DB3EEDD}" srcOrd="1" destOrd="0" parTransId="{B97CC3BE-28D8-4604-994F-83112DC5A6A7}" sibTransId="{81CA69D4-4C8E-4489-9E8E-AA4EE7857E7D}"/>
    <dgm:cxn modelId="{541C421E-4318-4530-9A8C-A0BA82CD8AC2}" type="presOf" srcId="{B80180E7-857B-43B0-96A0-95B0F2054969}" destId="{65D21DB6-4B3B-434F-B892-CD848A26A490}" srcOrd="0" destOrd="0" presId="urn:microsoft.com/office/officeart/2005/8/layout/orgChart1"/>
    <dgm:cxn modelId="{A09E9CD7-1D11-4EEC-BD46-4A61D430A107}" srcId="{C48349EA-BB91-4FA3-AABE-478AD011010D}" destId="{58DC8011-61DC-4F4A-8BB7-BA94518A4264}" srcOrd="0" destOrd="0" parTransId="{B80180E7-857B-43B0-96A0-95B0F2054969}" sibTransId="{B2623458-1EC5-4D14-A65D-2735149546DA}"/>
    <dgm:cxn modelId="{91571B7C-48E1-4B7A-9498-4A31B3FCE7BB}" type="presOf" srcId="{58DC8011-61DC-4F4A-8BB7-BA94518A4264}" destId="{837313DB-2A89-435A-A76C-44D6FC77D88E}" srcOrd="1" destOrd="0" presId="urn:microsoft.com/office/officeart/2005/8/layout/orgChart1"/>
    <dgm:cxn modelId="{4CACE014-DC36-4A68-8D55-09615E1D08AB}" type="presOf" srcId="{31C03DCC-539C-499D-A945-C53D9DB3EEDD}" destId="{297299F4-50C7-404B-A389-69D88038E2A3}" srcOrd="0" destOrd="0" presId="urn:microsoft.com/office/officeart/2005/8/layout/orgChart1"/>
    <dgm:cxn modelId="{584AD184-07CB-4E5F-B72D-5CF2B37DF0A8}" type="presParOf" srcId="{52354939-4F35-44BA-8959-ABE43F8100DA}" destId="{09A8D92E-AD3C-4B6B-B919-969F6F7BF6AA}" srcOrd="0" destOrd="0" presId="urn:microsoft.com/office/officeart/2005/8/layout/orgChart1"/>
    <dgm:cxn modelId="{E3B3B3C0-4E2C-4965-86BD-0C68802F01EA}" type="presParOf" srcId="{09A8D92E-AD3C-4B6B-B919-969F6F7BF6AA}" destId="{A77F4D1B-961D-4519-AC55-25138717E6F5}" srcOrd="0" destOrd="0" presId="urn:microsoft.com/office/officeart/2005/8/layout/orgChart1"/>
    <dgm:cxn modelId="{73BFFF5A-11A8-4D7B-BB2B-CC0C0746AA4A}" type="presParOf" srcId="{A77F4D1B-961D-4519-AC55-25138717E6F5}" destId="{22E58C59-F6BE-4C6A-ABE5-2B93B0396E61}" srcOrd="0" destOrd="0" presId="urn:microsoft.com/office/officeart/2005/8/layout/orgChart1"/>
    <dgm:cxn modelId="{A5ACC7B6-B0F9-4D00-A02E-D5A6926F9B5F}" type="presParOf" srcId="{A77F4D1B-961D-4519-AC55-25138717E6F5}" destId="{E4126998-5C2C-4B87-BCC0-708AC93CD705}" srcOrd="1" destOrd="0" presId="urn:microsoft.com/office/officeart/2005/8/layout/orgChart1"/>
    <dgm:cxn modelId="{BE4FC26B-7584-4F49-B4F1-1588DEE63C6A}" type="presParOf" srcId="{09A8D92E-AD3C-4B6B-B919-969F6F7BF6AA}" destId="{B9EBF4F9-6246-4A12-BA5D-B1EF05FF5435}" srcOrd="1" destOrd="0" presId="urn:microsoft.com/office/officeart/2005/8/layout/orgChart1"/>
    <dgm:cxn modelId="{91D043CB-3C02-4BEE-B50C-663DD5303CEF}" type="presParOf" srcId="{B9EBF4F9-6246-4A12-BA5D-B1EF05FF5435}" destId="{65D21DB6-4B3B-434F-B892-CD848A26A490}" srcOrd="0" destOrd="0" presId="urn:microsoft.com/office/officeart/2005/8/layout/orgChart1"/>
    <dgm:cxn modelId="{B881CD01-1E41-4B8E-803E-61863EA8BFB1}" type="presParOf" srcId="{B9EBF4F9-6246-4A12-BA5D-B1EF05FF5435}" destId="{A1A9E053-9BC7-4328-A31D-E4062B8C6D5E}" srcOrd="1" destOrd="0" presId="urn:microsoft.com/office/officeart/2005/8/layout/orgChart1"/>
    <dgm:cxn modelId="{4A1BA3D1-70A1-4C17-AC17-12107153204B}" type="presParOf" srcId="{A1A9E053-9BC7-4328-A31D-E4062B8C6D5E}" destId="{4BB40940-2221-4D07-8858-EE1926400535}" srcOrd="0" destOrd="0" presId="urn:microsoft.com/office/officeart/2005/8/layout/orgChart1"/>
    <dgm:cxn modelId="{8822E3A1-3BEF-4F49-B4AE-856E5347A2A6}" type="presParOf" srcId="{4BB40940-2221-4D07-8858-EE1926400535}" destId="{120EFB08-76DC-4178-BC10-2D56FC8C1768}" srcOrd="0" destOrd="0" presId="urn:microsoft.com/office/officeart/2005/8/layout/orgChart1"/>
    <dgm:cxn modelId="{96CB3BCE-3F30-4902-AAD9-84C2665D38E9}" type="presParOf" srcId="{4BB40940-2221-4D07-8858-EE1926400535}" destId="{837313DB-2A89-435A-A76C-44D6FC77D88E}" srcOrd="1" destOrd="0" presId="urn:microsoft.com/office/officeart/2005/8/layout/orgChart1"/>
    <dgm:cxn modelId="{5DACBAA9-622A-49D3-9681-2E7230B6FCE3}" type="presParOf" srcId="{A1A9E053-9BC7-4328-A31D-E4062B8C6D5E}" destId="{19C2D133-430C-404B-8FA8-4A2B45C532ED}" srcOrd="1" destOrd="0" presId="urn:microsoft.com/office/officeart/2005/8/layout/orgChart1"/>
    <dgm:cxn modelId="{4808C519-0FA5-4919-AB80-4CEBC7043187}" type="presParOf" srcId="{A1A9E053-9BC7-4328-A31D-E4062B8C6D5E}" destId="{022DB224-F0EB-40A4-80C4-8B783CC1DAB5}" srcOrd="2" destOrd="0" presId="urn:microsoft.com/office/officeart/2005/8/layout/orgChart1"/>
    <dgm:cxn modelId="{CFBD5316-B897-463C-87E1-5DB5600D3ACF}" type="presParOf" srcId="{B9EBF4F9-6246-4A12-BA5D-B1EF05FF5435}" destId="{98370F35-7BE3-495F-A146-54AC5D98F07F}" srcOrd="2" destOrd="0" presId="urn:microsoft.com/office/officeart/2005/8/layout/orgChart1"/>
    <dgm:cxn modelId="{9EA6135D-5883-48B9-AD34-4836087FC788}" type="presParOf" srcId="{B9EBF4F9-6246-4A12-BA5D-B1EF05FF5435}" destId="{32162F1D-455A-4019-80DB-1C854F91F37C}" srcOrd="3" destOrd="0" presId="urn:microsoft.com/office/officeart/2005/8/layout/orgChart1"/>
    <dgm:cxn modelId="{22F92473-6F0E-4306-A39F-237770A99962}" type="presParOf" srcId="{32162F1D-455A-4019-80DB-1C854F91F37C}" destId="{115B91F9-EF8F-4B60-842F-08042E2BB754}" srcOrd="0" destOrd="0" presId="urn:microsoft.com/office/officeart/2005/8/layout/orgChart1"/>
    <dgm:cxn modelId="{CB02E2B9-7C5F-4E9F-BB74-71349470B332}" type="presParOf" srcId="{115B91F9-EF8F-4B60-842F-08042E2BB754}" destId="{297299F4-50C7-404B-A389-69D88038E2A3}" srcOrd="0" destOrd="0" presId="urn:microsoft.com/office/officeart/2005/8/layout/orgChart1"/>
    <dgm:cxn modelId="{99F05461-FE46-4DB8-A25E-4DD8422B7653}" type="presParOf" srcId="{115B91F9-EF8F-4B60-842F-08042E2BB754}" destId="{D2B771A9-87C2-4370-9992-A09D6BB3EA9B}" srcOrd="1" destOrd="0" presId="urn:microsoft.com/office/officeart/2005/8/layout/orgChart1"/>
    <dgm:cxn modelId="{FF36DE26-7B6B-4D42-8ADF-C02E705FC008}" type="presParOf" srcId="{32162F1D-455A-4019-80DB-1C854F91F37C}" destId="{D6948A28-AE78-4307-9C9C-7EB49BA5E5AB}" srcOrd="1" destOrd="0" presId="urn:microsoft.com/office/officeart/2005/8/layout/orgChart1"/>
    <dgm:cxn modelId="{211ED439-E2F0-4903-9AEB-423D88A64F93}" type="presParOf" srcId="{32162F1D-455A-4019-80DB-1C854F91F37C}" destId="{94B4E192-93E2-4824-B8B1-F1C04488B66E}" srcOrd="2" destOrd="0" presId="urn:microsoft.com/office/officeart/2005/8/layout/orgChart1"/>
    <dgm:cxn modelId="{76864E78-77D8-47CF-AC42-4AD5BC66F0FC}" type="presParOf" srcId="{09A8D92E-AD3C-4B6B-B919-969F6F7BF6AA}" destId="{26DE3AD2-B0FE-4F8C-8E92-9869D14355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8F06B-6083-4295-BC61-621B2B0E770E}">
      <dsp:nvSpPr>
        <dsp:cNvPr id="0" name=""/>
        <dsp:cNvSpPr/>
      </dsp:nvSpPr>
      <dsp:spPr>
        <a:xfrm>
          <a:off x="3816424" y="452927"/>
          <a:ext cx="2378451" cy="190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20"/>
              </a:lnTo>
              <a:lnTo>
                <a:pt x="2378451" y="95020"/>
              </a:lnTo>
              <a:lnTo>
                <a:pt x="2378451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70F35-7BE3-495F-A146-54AC5D98F07F}">
      <dsp:nvSpPr>
        <dsp:cNvPr id="0" name=""/>
        <dsp:cNvSpPr/>
      </dsp:nvSpPr>
      <dsp:spPr>
        <a:xfrm>
          <a:off x="3770704" y="452927"/>
          <a:ext cx="91440" cy="1900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21DB6-4B3B-434F-B892-CD848A26A490}">
      <dsp:nvSpPr>
        <dsp:cNvPr id="0" name=""/>
        <dsp:cNvSpPr/>
      </dsp:nvSpPr>
      <dsp:spPr>
        <a:xfrm>
          <a:off x="1437972" y="452927"/>
          <a:ext cx="2378451" cy="190040"/>
        </a:xfrm>
        <a:custGeom>
          <a:avLst/>
          <a:gdLst/>
          <a:ahLst/>
          <a:cxnLst/>
          <a:rect l="0" t="0" r="0" b="0"/>
          <a:pathLst>
            <a:path>
              <a:moveTo>
                <a:pt x="2378451" y="0"/>
              </a:moveTo>
              <a:lnTo>
                <a:pt x="2378451" y="95020"/>
              </a:lnTo>
              <a:lnTo>
                <a:pt x="0" y="95020"/>
              </a:lnTo>
              <a:lnTo>
                <a:pt x="0" y="1900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58C59-F6BE-4C6A-ABE5-2B93B0396E61}">
      <dsp:nvSpPr>
        <dsp:cNvPr id="0" name=""/>
        <dsp:cNvSpPr/>
      </dsp:nvSpPr>
      <dsp:spPr>
        <a:xfrm>
          <a:off x="2722218" y="449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Состояние файлов проекта</a:t>
          </a:r>
          <a:endParaRPr lang="ru-RU" sz="1500" kern="1200" dirty="0"/>
        </a:p>
      </dsp:txBody>
      <dsp:txXfrm>
        <a:off x="2722218" y="449"/>
        <a:ext cx="2188411" cy="452478"/>
      </dsp:txXfrm>
    </dsp:sp>
    <dsp:sp modelId="{120EFB08-76DC-4178-BC10-2D56FC8C1768}">
      <dsp:nvSpPr>
        <dsp:cNvPr id="0" name=""/>
        <dsp:cNvSpPr/>
      </dsp:nvSpPr>
      <dsp:spPr>
        <a:xfrm>
          <a:off x="343766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зафиксированное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committed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343766" y="642968"/>
        <a:ext cx="2188411" cy="452478"/>
      </dsp:txXfrm>
    </dsp:sp>
    <dsp:sp modelId="{297299F4-50C7-404B-A389-69D88038E2A3}">
      <dsp:nvSpPr>
        <dsp:cNvPr id="0" name=""/>
        <dsp:cNvSpPr/>
      </dsp:nvSpPr>
      <dsp:spPr>
        <a:xfrm>
          <a:off x="2722218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изменённое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modified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2722218" y="642968"/>
        <a:ext cx="2188411" cy="452478"/>
      </dsp:txXfrm>
    </dsp:sp>
    <dsp:sp modelId="{A616E37C-1C83-42ED-BC1F-A15A3E26D075}">
      <dsp:nvSpPr>
        <dsp:cNvPr id="0" name=""/>
        <dsp:cNvSpPr/>
      </dsp:nvSpPr>
      <dsp:spPr>
        <a:xfrm>
          <a:off x="5100670" y="642968"/>
          <a:ext cx="2188411" cy="452478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подготовленное 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(</a:t>
          </a:r>
          <a:r>
            <a:rPr lang="ru-RU" sz="1500" b="0" i="0" u="none" strike="noStrike" kern="1200" baseline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staged</a:t>
          </a:r>
          <a:r>
            <a:rPr lang="ru-RU" sz="15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)</a:t>
          </a:r>
          <a:endParaRPr lang="ru-RU" sz="1500" kern="1200" dirty="0"/>
        </a:p>
      </dsp:txBody>
      <dsp:txXfrm>
        <a:off x="5100670" y="642968"/>
        <a:ext cx="2188411" cy="452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70F35-7BE3-495F-A146-54AC5D98F07F}">
      <dsp:nvSpPr>
        <dsp:cNvPr id="0" name=""/>
        <dsp:cNvSpPr/>
      </dsp:nvSpPr>
      <dsp:spPr>
        <a:xfrm>
          <a:off x="1692188" y="281009"/>
          <a:ext cx="738353" cy="117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995"/>
              </a:lnTo>
              <a:lnTo>
                <a:pt x="738353" y="58995"/>
              </a:lnTo>
              <a:lnTo>
                <a:pt x="738353" y="1179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21DB6-4B3B-434F-B892-CD848A26A490}">
      <dsp:nvSpPr>
        <dsp:cNvPr id="0" name=""/>
        <dsp:cNvSpPr/>
      </dsp:nvSpPr>
      <dsp:spPr>
        <a:xfrm>
          <a:off x="953834" y="281009"/>
          <a:ext cx="738353" cy="117990"/>
        </a:xfrm>
        <a:custGeom>
          <a:avLst/>
          <a:gdLst/>
          <a:ahLst/>
          <a:cxnLst/>
          <a:rect l="0" t="0" r="0" b="0"/>
          <a:pathLst>
            <a:path>
              <a:moveTo>
                <a:pt x="738353" y="0"/>
              </a:moveTo>
              <a:lnTo>
                <a:pt x="738353" y="58995"/>
              </a:lnTo>
              <a:lnTo>
                <a:pt x="0" y="58995"/>
              </a:lnTo>
              <a:lnTo>
                <a:pt x="0" y="1179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58C59-F6BE-4C6A-ABE5-2B93B0396E61}">
      <dsp:nvSpPr>
        <dsp:cNvPr id="0" name=""/>
        <dsp:cNvSpPr/>
      </dsp:nvSpPr>
      <dsp:spPr>
        <a:xfrm>
          <a:off x="1012829" y="8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Репозиторий</a:t>
          </a:r>
          <a:endParaRPr lang="ru-RU" sz="1800" kern="1200" dirty="0"/>
        </a:p>
      </dsp:txBody>
      <dsp:txXfrm>
        <a:off x="1012829" y="80"/>
        <a:ext cx="1358716" cy="280929"/>
      </dsp:txXfrm>
    </dsp:sp>
    <dsp:sp modelId="{120EFB08-76DC-4178-BC10-2D56FC8C1768}">
      <dsp:nvSpPr>
        <dsp:cNvPr id="0" name=""/>
        <dsp:cNvSpPr/>
      </dsp:nvSpPr>
      <dsp:spPr>
        <a:xfrm>
          <a:off x="274476" y="39900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локальный</a:t>
          </a:r>
          <a:endParaRPr lang="ru-RU" sz="1800" kern="1200" dirty="0"/>
        </a:p>
      </dsp:txBody>
      <dsp:txXfrm>
        <a:off x="274476" y="399000"/>
        <a:ext cx="1358716" cy="280929"/>
      </dsp:txXfrm>
    </dsp:sp>
    <dsp:sp modelId="{297299F4-50C7-404B-A389-69D88038E2A3}">
      <dsp:nvSpPr>
        <dsp:cNvPr id="0" name=""/>
        <dsp:cNvSpPr/>
      </dsp:nvSpPr>
      <dsp:spPr>
        <a:xfrm>
          <a:off x="1751183" y="399000"/>
          <a:ext cx="1358716" cy="28092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удаленный</a:t>
          </a:r>
          <a:endParaRPr lang="ru-RU" sz="1800" kern="1200" dirty="0"/>
        </a:p>
      </dsp:txBody>
      <dsp:txXfrm>
        <a:off x="1751183" y="399000"/>
        <a:ext cx="1358716" cy="28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8DE9-02B8-41F6-8022-216C395D54BE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9711C-CBBD-477D-89DD-714F578AF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1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Когда вы производите какие-либо действия 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практически все из них только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добавляют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новые данные в базу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Очень сложно заставить систему удалить данные либо сделать что-то, что нельзя впоследствии отменить. Как и в любой другой СКВ, вы можете потерять или испортить свои изменения, пока они не зафиксированы, но после того, как вы зафиксируете снимок в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будет очень сложно что-либо потерять, особенно, если вы регулярно синхронизируете свою базу с другим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репозиторием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Всё это превращает использование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одно удовольствие, потому что мы знаем, что можем экспериментировать, не боясь серьёзных проблем. Для более глубокого понимания того, как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хранит свои данные и как вы можете восстановить данные, которые кажутся</a:t>
            </a:r>
          </a:p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утерянными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711C-CBBD-477D-89DD-714F578AFB7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7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Git’а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есть три основных состояния, в которых могут находиться ваши файлы: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зафиксированное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committed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изменённое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</a:t>
            </a:r>
            <a:r>
              <a:rPr lang="ru-RU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подготовленное 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staged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* Зафиксированный значит, что файл уже сохранён в вашей локальной базе. * К изменённым относятся файлы, которые поменялись, но ещё не были зафиксированы. * Подготовленные файлы — это изменённые файлы, отмеченные для включения в следующий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коммит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Мы подошли к трём основным секциям проекта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-директория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directory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рабочая директория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directory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область подготовленных файлов (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staging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711C-CBBD-477D-89DD-714F578AFB7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93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35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9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35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40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31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57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2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B5E1-1B1A-4FE5-AE15-72B3608CD3E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41AE-E2FA-48C6-B725-7D09FD2A9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52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b-standards-ru/dictionary/blob/master/git.md#issu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2008_%D0%B3%D0%BE%D0%B4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CVS#cite_note-11" TargetMode="External"/><Relationship Id="rId5" Type="http://schemas.openxmlformats.org/officeDocument/2006/relationships/hyperlink" Target="https://ru.wikipedia.org/wiki/ASCII" TargetMode="External"/><Relationship Id="rId4" Type="http://schemas.openxmlformats.org/officeDocument/2006/relationships/hyperlink" Target="https://ru.wikipedia.org/wiki/%D0%AE%D0%BD%D0%B8%D0%BA%D0%BE%D0%B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169" y="1203598"/>
            <a:ext cx="819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версий.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80062"/>
            <a:ext cx="5895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Калюжнюк Александр Всеволодович,</a:t>
            </a:r>
            <a:endParaRPr lang="en-US" sz="1400" dirty="0" smtClean="0"/>
          </a:p>
          <a:p>
            <a:r>
              <a:rPr lang="ru-RU" sz="1400" dirty="0" err="1" smtClean="0"/>
              <a:t>Хлопин</a:t>
            </a:r>
            <a:r>
              <a:rPr lang="ru-RU" sz="1400" dirty="0" smtClean="0"/>
              <a:t> </a:t>
            </a:r>
            <a:r>
              <a:rPr lang="ru-RU" sz="1400" dirty="0"/>
              <a:t>Сергей Владимирович, </a:t>
            </a:r>
            <a:br>
              <a:rPr lang="ru-RU" sz="1400" dirty="0"/>
            </a:br>
            <a:r>
              <a:rPr lang="ru-RU" sz="1400" dirty="0"/>
              <a:t>к.т.н. доцент Высшей школы </a:t>
            </a:r>
            <a:r>
              <a:rPr lang="ru-RU" sz="1400" dirty="0" err="1"/>
              <a:t>киберфизических</a:t>
            </a:r>
            <a:r>
              <a:rPr lang="ru-RU" sz="1400" dirty="0"/>
              <a:t> систем и управления Института компьютерных наук и технологий.</a:t>
            </a:r>
          </a:p>
          <a:p>
            <a:r>
              <a:rPr lang="ru-RU" sz="1400" dirty="0" err="1" smtClean="0"/>
              <a:t>СПбПУ</a:t>
            </a:r>
            <a:r>
              <a:rPr lang="ru-RU" sz="1400" dirty="0" smtClean="0"/>
              <a:t> </a:t>
            </a:r>
            <a:r>
              <a:rPr lang="ru-RU" sz="1400" dirty="0"/>
              <a:t>Петра </a:t>
            </a:r>
            <a:r>
              <a:rPr lang="ru-RU" sz="1400" dirty="0" smtClean="0"/>
              <a:t>Великого</a:t>
            </a:r>
            <a:endParaRPr lang="ru-RU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0" r="5055"/>
          <a:stretch/>
        </p:blipFill>
        <p:spPr bwMode="auto">
          <a:xfrm>
            <a:off x="5652120" y="2499742"/>
            <a:ext cx="2939831" cy="93368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6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123478"/>
            <a:ext cx="300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Отличия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ru-RU" sz="2000" dirty="0" smtClean="0"/>
              <a:t>от других СКВ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8526" y="51835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Концептуально, большинство </a:t>
            </a:r>
            <a:r>
              <a:rPr lang="ru-RU" dirty="0" smtClean="0"/>
              <a:t>отличных от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систем хранят </a:t>
            </a:r>
            <a:r>
              <a:rPr lang="ru-RU" dirty="0"/>
              <a:t>информацию в виде списка изменений в файлах. Эти системы (CVS, </a:t>
            </a:r>
            <a:r>
              <a:rPr lang="ru-RU" dirty="0" err="1" smtClean="0"/>
              <a:t>Subversion</a:t>
            </a:r>
            <a:r>
              <a:rPr lang="ru-RU" dirty="0" smtClean="0"/>
              <a:t>, </a:t>
            </a:r>
            <a:r>
              <a:rPr lang="ru-RU" dirty="0" err="1" smtClean="0"/>
              <a:t>Perforce</a:t>
            </a:r>
            <a:r>
              <a:rPr lang="ru-RU" dirty="0"/>
              <a:t>, </a:t>
            </a:r>
            <a:r>
              <a:rPr lang="ru-RU" dirty="0" err="1"/>
              <a:t>Bazaar</a:t>
            </a:r>
            <a:r>
              <a:rPr lang="ru-RU" dirty="0"/>
              <a:t> и т.д.) представляют хранимую информацию в виде набора файлов </a:t>
            </a:r>
            <a:r>
              <a:rPr lang="ru-RU" dirty="0" smtClean="0"/>
              <a:t>и изменений</a:t>
            </a:r>
            <a:r>
              <a:rPr lang="ru-RU" dirty="0"/>
              <a:t>, сделанных в каждом файле, по времени (обычно это называют </a:t>
            </a:r>
            <a:r>
              <a:rPr lang="ru-RU" dirty="0" smtClean="0"/>
              <a:t>контролем версий</a:t>
            </a:r>
            <a:r>
              <a:rPr lang="ru-RU" dirty="0"/>
              <a:t>, основанным на различиях).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7694"/>
            <a:ext cx="7344816" cy="292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5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8" y="2139702"/>
            <a:ext cx="721426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1800" y="123478"/>
            <a:ext cx="300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Отличия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ru-RU" sz="2000" dirty="0" smtClean="0"/>
              <a:t>от других СКВ</a:t>
            </a:r>
            <a:endParaRPr lang="ru-RU"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479450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dirty="0" smtClean="0"/>
              <a:t>Подход </a:t>
            </a:r>
            <a:r>
              <a:rPr lang="ru-RU" dirty="0" err="1"/>
              <a:t>Git’а</a:t>
            </a:r>
            <a:r>
              <a:rPr lang="ru-RU" dirty="0"/>
              <a:t> </a:t>
            </a:r>
            <a:r>
              <a:rPr lang="ru-RU" dirty="0" smtClean="0"/>
              <a:t>к хранению </a:t>
            </a:r>
            <a:r>
              <a:rPr lang="ru-RU" dirty="0"/>
              <a:t>данных больше похож на набор снимков миниатюрной файловой системы</a:t>
            </a:r>
            <a:r>
              <a:rPr lang="ru-RU" dirty="0" smtClean="0"/>
              <a:t>. Каждый </a:t>
            </a:r>
            <a:r>
              <a:rPr lang="ru-RU" dirty="0"/>
              <a:t>раз, когда вы делаете </a:t>
            </a:r>
            <a:r>
              <a:rPr lang="ru-RU" dirty="0" err="1"/>
              <a:t>коммит</a:t>
            </a:r>
            <a:r>
              <a:rPr lang="ru-RU" dirty="0"/>
              <a:t>, то есть сохраняете состояние своего проекта в </a:t>
            </a:r>
            <a:r>
              <a:rPr lang="ru-RU" dirty="0" err="1"/>
              <a:t>Git’е</a:t>
            </a:r>
            <a:r>
              <a:rPr lang="ru-RU" dirty="0" smtClean="0"/>
              <a:t>, система </a:t>
            </a:r>
            <a:r>
              <a:rPr lang="ru-RU" dirty="0"/>
              <a:t>запоминает, как выглядит каждый файл в этот момент, и сохраняет ссылку на </a:t>
            </a:r>
            <a:r>
              <a:rPr lang="ru-RU" dirty="0" smtClean="0"/>
              <a:t>этот снимок</a:t>
            </a:r>
            <a:r>
              <a:rPr lang="ru-RU" dirty="0"/>
              <a:t>. Для увеличения </a:t>
            </a:r>
            <a:r>
              <a:rPr lang="ru-RU" dirty="0" smtClean="0"/>
              <a:t> эффективности</a:t>
            </a:r>
            <a:r>
              <a:rPr lang="ru-RU" dirty="0"/>
              <a:t>, если файлы не были изменены, </a:t>
            </a:r>
            <a:r>
              <a:rPr lang="ru-RU" dirty="0" err="1"/>
              <a:t>Git</a:t>
            </a:r>
            <a:r>
              <a:rPr lang="ru-RU" dirty="0"/>
              <a:t> не </a:t>
            </a:r>
            <a:r>
              <a:rPr lang="ru-RU" dirty="0" smtClean="0"/>
              <a:t>запоминает эти </a:t>
            </a:r>
            <a:r>
              <a:rPr lang="ru-RU" dirty="0"/>
              <a:t>файлы вновь, а только создаёт ссылку на предыдущую версию идентичного </a:t>
            </a:r>
            <a:r>
              <a:rPr lang="ru-RU" dirty="0" smtClean="0"/>
              <a:t>файла, который </a:t>
            </a:r>
            <a:r>
              <a:rPr lang="ru-RU" dirty="0"/>
              <a:t>уже сохранён. </a:t>
            </a:r>
          </a:p>
        </p:txBody>
      </p:sp>
    </p:spTree>
    <p:extLst>
      <p:ext uri="{BB962C8B-B14F-4D97-AF65-F5344CB8AC3E}">
        <p14:creationId xmlns:p14="http://schemas.microsoft.com/office/powerpoint/2010/main" val="7583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3302" y="411510"/>
            <a:ext cx="8640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 smtClean="0"/>
              <a:t>В </a:t>
            </a:r>
            <a:r>
              <a:rPr lang="ru-RU" dirty="0" err="1" smtClean="0"/>
              <a:t>Git’е</a:t>
            </a:r>
            <a:r>
              <a:rPr lang="ru-RU" dirty="0" smtClean="0"/>
              <a:t> </a:t>
            </a:r>
            <a:r>
              <a:rPr lang="ru-RU" dirty="0"/>
              <a:t>для всего вычисляется </a:t>
            </a:r>
            <a:r>
              <a:rPr lang="ru-RU" dirty="0" err="1"/>
              <a:t>хеш</a:t>
            </a:r>
            <a:r>
              <a:rPr lang="ru-RU" dirty="0"/>
              <a:t>-сумма, и только потом происходит сохранение.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дальнейшем </a:t>
            </a:r>
            <a:r>
              <a:rPr lang="ru-RU" dirty="0"/>
              <a:t>обращение к сохранённым объектам происходит по этой </a:t>
            </a:r>
            <a:r>
              <a:rPr lang="ru-RU" dirty="0" err="1"/>
              <a:t>хеш</a:t>
            </a:r>
            <a:r>
              <a:rPr lang="ru-RU" dirty="0"/>
              <a:t>-сумме. </a:t>
            </a:r>
            <a:r>
              <a:rPr lang="ru-RU" dirty="0" smtClean="0"/>
              <a:t>Это</a:t>
            </a:r>
            <a:r>
              <a:rPr lang="en-US" dirty="0" smtClean="0"/>
              <a:t> </a:t>
            </a:r>
            <a:r>
              <a:rPr lang="ru-RU" dirty="0" smtClean="0"/>
              <a:t>значит</a:t>
            </a:r>
            <a:r>
              <a:rPr lang="ru-RU" dirty="0"/>
              <a:t>, что невозможно изменить содержимое файла или директории так, чтобы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smtClean="0"/>
              <a:t>не</a:t>
            </a:r>
            <a:r>
              <a:rPr lang="en-US" dirty="0" smtClean="0"/>
              <a:t> </a:t>
            </a:r>
            <a:r>
              <a:rPr lang="ru-RU" dirty="0" smtClean="0"/>
              <a:t>узнал </a:t>
            </a:r>
            <a:r>
              <a:rPr lang="ru-RU" dirty="0"/>
              <a:t>об этом. Данная функциональность встроена в </a:t>
            </a:r>
            <a:r>
              <a:rPr lang="ru-RU" dirty="0" err="1"/>
              <a:t>Git</a:t>
            </a:r>
            <a:r>
              <a:rPr lang="ru-RU" dirty="0"/>
              <a:t> на низком уровне и </a:t>
            </a:r>
            <a:r>
              <a:rPr lang="ru-RU" dirty="0" smtClean="0"/>
              <a:t>является</a:t>
            </a:r>
            <a:r>
              <a:rPr lang="en-US" dirty="0" smtClean="0"/>
              <a:t> </a:t>
            </a:r>
            <a:r>
              <a:rPr lang="ru-RU" dirty="0" smtClean="0"/>
              <a:t>неотъемлемой </a:t>
            </a:r>
            <a:r>
              <a:rPr lang="ru-RU" dirty="0"/>
              <a:t>частью его философии. Вы не потеряете информацию во время её передачи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не </a:t>
            </a:r>
            <a:r>
              <a:rPr lang="ru-RU" dirty="0"/>
              <a:t>получите повреждённый файл без ведома </a:t>
            </a:r>
            <a:r>
              <a:rPr lang="ru-RU" dirty="0" err="1"/>
              <a:t>Git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</a:p>
          <a:p>
            <a:pPr indent="360000" algn="just"/>
            <a:r>
              <a:rPr lang="ru-RU" dirty="0" smtClean="0"/>
              <a:t>Механизм</a:t>
            </a:r>
            <a:r>
              <a:rPr lang="ru-RU" dirty="0"/>
              <a:t>, которым пользуется </a:t>
            </a:r>
            <a:r>
              <a:rPr lang="ru-RU" dirty="0" err="1"/>
              <a:t>Git</a:t>
            </a:r>
            <a:r>
              <a:rPr lang="ru-RU" dirty="0"/>
              <a:t> при вычислении </a:t>
            </a:r>
            <a:r>
              <a:rPr lang="ru-RU" dirty="0" err="1"/>
              <a:t>хеш</a:t>
            </a:r>
            <a:r>
              <a:rPr lang="ru-RU" dirty="0"/>
              <a:t>-сумм, называется </a:t>
            </a:r>
            <a:r>
              <a:rPr lang="ru-RU" b="1" dirty="0"/>
              <a:t>SHA-1 </a:t>
            </a:r>
            <a:r>
              <a:rPr lang="ru-RU" b="1" dirty="0" err="1"/>
              <a:t>хеш</a:t>
            </a:r>
            <a:r>
              <a:rPr lang="ru-RU" dirty="0"/>
              <a:t>. </a:t>
            </a:r>
            <a:r>
              <a:rPr lang="ru-RU" dirty="0" smtClean="0"/>
              <a:t>Это</a:t>
            </a:r>
            <a:r>
              <a:rPr lang="en-US" dirty="0" smtClean="0"/>
              <a:t> </a:t>
            </a:r>
            <a:r>
              <a:rPr lang="ru-RU" dirty="0" smtClean="0"/>
              <a:t>строка </a:t>
            </a:r>
            <a:r>
              <a:rPr lang="ru-RU" dirty="0"/>
              <a:t>длинной в 40 шестнадцатеричных символов (0-9 и a-f), она вычисляется на </a:t>
            </a:r>
            <a:r>
              <a:rPr lang="ru-RU" dirty="0" smtClean="0"/>
              <a:t>основе</a:t>
            </a:r>
            <a:r>
              <a:rPr lang="en-US" dirty="0" smtClean="0"/>
              <a:t> </a:t>
            </a:r>
            <a:r>
              <a:rPr lang="ru-RU" dirty="0" smtClean="0"/>
              <a:t>содержимого </a:t>
            </a:r>
            <a:r>
              <a:rPr lang="ru-RU" dirty="0"/>
              <a:t>файла или структуры каталога. SHA-1 </a:t>
            </a:r>
            <a:r>
              <a:rPr lang="ru-RU" dirty="0" err="1"/>
              <a:t>хеш</a:t>
            </a:r>
            <a:r>
              <a:rPr lang="ru-RU" dirty="0"/>
              <a:t> выглядит примерно так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35696" y="3203626"/>
            <a:ext cx="54901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ru-RU" dirty="0">
                <a:solidFill>
                  <a:prstClr val="black"/>
                </a:solidFill>
              </a:rPr>
              <a:t>24b9da6552252987aa493b52f8696cd6d3b00373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3579862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 smtClean="0"/>
              <a:t>Для </a:t>
            </a:r>
            <a:r>
              <a:rPr lang="ru-RU" dirty="0"/>
              <a:t>работы большинства операций в </a:t>
            </a:r>
            <a:r>
              <a:rPr lang="ru-RU" dirty="0" err="1"/>
              <a:t>Git</a:t>
            </a:r>
            <a:r>
              <a:rPr lang="ru-RU" dirty="0"/>
              <a:t> достаточно локальных файлов и </a:t>
            </a:r>
            <a:r>
              <a:rPr lang="ru-RU" dirty="0" smtClean="0"/>
              <a:t>ресурсов</a:t>
            </a:r>
            <a:r>
              <a:rPr lang="en-US" dirty="0" smtClean="0"/>
              <a:t>. </a:t>
            </a:r>
            <a:r>
              <a:rPr lang="ru-RU" dirty="0"/>
              <a:t>чтобы посмотреть историю проекта, </a:t>
            </a:r>
            <a:r>
              <a:rPr lang="ru-RU" dirty="0" err="1"/>
              <a:t>Git’у</a:t>
            </a:r>
            <a:r>
              <a:rPr lang="ru-RU" dirty="0"/>
              <a:t> не нужно соединяться с </a:t>
            </a:r>
            <a:r>
              <a:rPr lang="ru-RU" dirty="0" smtClean="0"/>
              <a:t>сервером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/>
              <a:t>её получения и отображения — система просто считывает данные напрямую </a:t>
            </a:r>
            <a:r>
              <a:rPr lang="ru-RU" dirty="0" smtClean="0"/>
              <a:t>из</a:t>
            </a:r>
            <a:r>
              <a:rPr lang="en-US" dirty="0" smtClean="0"/>
              <a:t> </a:t>
            </a:r>
            <a:r>
              <a:rPr lang="ru-RU" dirty="0" smtClean="0"/>
              <a:t>локальной </a:t>
            </a:r>
            <a:r>
              <a:rPr lang="ru-RU" dirty="0"/>
              <a:t>базы данных. Это означает, что вы увидите историю проекта </a:t>
            </a:r>
            <a:r>
              <a:rPr lang="ru-RU" dirty="0" smtClean="0"/>
              <a:t>практически</a:t>
            </a:r>
            <a:r>
              <a:rPr lang="en-US" dirty="0" smtClean="0"/>
              <a:t> </a:t>
            </a:r>
            <a:r>
              <a:rPr lang="ru-RU" dirty="0" smtClean="0"/>
              <a:t>моментально</a:t>
            </a:r>
            <a:r>
              <a:rPr lang="ru-RU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8881" y="51470"/>
            <a:ext cx="5329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Организация размещения данных в </a:t>
            </a:r>
            <a:r>
              <a:rPr lang="en-US" sz="2400" dirty="0" err="1" smtClean="0"/>
              <a:t>Git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57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51670"/>
            <a:ext cx="3771509" cy="199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51470"/>
            <a:ext cx="456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Концептуальные особенности </a:t>
            </a:r>
            <a:r>
              <a:rPr lang="en-US" sz="2400" dirty="0" err="1" smtClean="0"/>
              <a:t>Git</a:t>
            </a:r>
            <a:endParaRPr lang="ru-RU" sz="24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028576595"/>
              </p:ext>
            </p:extLst>
          </p:nvPr>
        </p:nvGraphicFramePr>
        <p:xfrm>
          <a:off x="971600" y="555526"/>
          <a:ext cx="7632848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57664" y="1779662"/>
            <a:ext cx="51344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/>
              <a:t>Git</a:t>
            </a:r>
            <a:r>
              <a:rPr lang="ru-RU" sz="1600" b="1" dirty="0"/>
              <a:t>-директория</a:t>
            </a:r>
            <a:r>
              <a:rPr lang="ru-RU" sz="1600" dirty="0"/>
              <a:t> </a:t>
            </a:r>
            <a:r>
              <a:rPr lang="ru-RU" sz="1600" dirty="0" smtClean="0"/>
              <a:t>(</a:t>
            </a:r>
            <a:r>
              <a:rPr lang="en-US" sz="1600" dirty="0" smtClean="0"/>
              <a:t>.</a:t>
            </a:r>
            <a:r>
              <a:rPr lang="en-US" sz="1600" dirty="0" err="1" smtClean="0"/>
              <a:t>git</a:t>
            </a:r>
            <a:r>
              <a:rPr lang="en-US" sz="1600" dirty="0" smtClean="0"/>
              <a:t> directory</a:t>
            </a:r>
            <a:r>
              <a:rPr lang="ru-RU" sz="1600" dirty="0"/>
              <a:t>) </a:t>
            </a:r>
            <a:r>
              <a:rPr lang="ru-RU" sz="1600" dirty="0" smtClean="0"/>
              <a:t>— </a:t>
            </a:r>
            <a:r>
              <a:rPr lang="ru-RU" sz="1600" dirty="0"/>
              <a:t>это то место, где </a:t>
            </a:r>
            <a:r>
              <a:rPr lang="ru-RU" sz="1600" dirty="0" err="1"/>
              <a:t>Git</a:t>
            </a:r>
            <a:r>
              <a:rPr lang="ru-RU" sz="1600" dirty="0"/>
              <a:t> хранит метаданные и базу объектов вашего </a:t>
            </a:r>
            <a:r>
              <a:rPr lang="ru-RU" sz="1600" dirty="0" smtClean="0"/>
              <a:t>проекта. </a:t>
            </a:r>
            <a:endParaRPr lang="en-US" sz="1600" dirty="0" smtClean="0"/>
          </a:p>
          <a:p>
            <a:r>
              <a:rPr lang="ru-RU" sz="1600" dirty="0" smtClean="0"/>
              <a:t>Это </a:t>
            </a:r>
            <a:r>
              <a:rPr lang="ru-RU" sz="1600" dirty="0"/>
              <a:t>самая важная часть </a:t>
            </a:r>
            <a:r>
              <a:rPr lang="ru-RU" sz="1600" dirty="0" err="1"/>
              <a:t>Git</a:t>
            </a:r>
            <a:r>
              <a:rPr lang="ru-RU" sz="1600" dirty="0"/>
              <a:t>, и это та часть, которая копируется при </a:t>
            </a:r>
            <a:r>
              <a:rPr lang="ru-RU" sz="1600" dirty="0" smtClean="0"/>
              <a:t>клонировании </a:t>
            </a:r>
            <a:r>
              <a:rPr lang="ru-RU" sz="1600" dirty="0" err="1" smtClean="0"/>
              <a:t>репозитория</a:t>
            </a:r>
            <a:r>
              <a:rPr lang="ru-RU" sz="1600" dirty="0" smtClean="0"/>
              <a:t> </a:t>
            </a:r>
            <a:r>
              <a:rPr lang="ru-RU" sz="1600" dirty="0"/>
              <a:t>с другого компьютера.</a:t>
            </a:r>
          </a:p>
          <a:p>
            <a:r>
              <a:rPr lang="ru-RU" sz="1600" b="1" dirty="0"/>
              <a:t>Рабочая директория</a:t>
            </a:r>
            <a:r>
              <a:rPr lang="ru-RU" sz="1600" dirty="0"/>
              <a:t> </a:t>
            </a:r>
            <a:r>
              <a:rPr lang="ru-RU" sz="1600" dirty="0" smtClean="0"/>
              <a:t>(</a:t>
            </a:r>
            <a:r>
              <a:rPr lang="en-US" sz="1600" dirty="0" smtClean="0"/>
              <a:t>working directory</a:t>
            </a:r>
            <a:r>
              <a:rPr lang="ru-RU" sz="1600" dirty="0" smtClean="0"/>
              <a:t>) является </a:t>
            </a:r>
            <a:r>
              <a:rPr lang="ru-RU" sz="1600" dirty="0"/>
              <a:t>снимком версии проекта. Файлы распаковываются из </a:t>
            </a:r>
            <a:r>
              <a:rPr lang="ru-RU" sz="1600" dirty="0" smtClean="0"/>
              <a:t>сжатой базы </a:t>
            </a:r>
            <a:r>
              <a:rPr lang="ru-RU" sz="1600" dirty="0"/>
              <a:t>данных в </a:t>
            </a:r>
            <a:r>
              <a:rPr lang="ru-RU" sz="1600" dirty="0" err="1"/>
              <a:t>Git</a:t>
            </a:r>
            <a:r>
              <a:rPr lang="ru-RU" sz="1600" dirty="0"/>
              <a:t>-директории и располагаются на диске, для того чтобы их можно </a:t>
            </a:r>
            <a:r>
              <a:rPr lang="ru-RU" sz="1600" dirty="0" smtClean="0"/>
              <a:t>было изменять </a:t>
            </a:r>
            <a:r>
              <a:rPr lang="ru-RU" sz="1600" dirty="0"/>
              <a:t>и использовать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7664" y="4227934"/>
            <a:ext cx="8925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b="1" dirty="0">
                <a:solidFill>
                  <a:prstClr val="black"/>
                </a:solidFill>
              </a:rPr>
              <a:t>Область подготовленных файлов </a:t>
            </a:r>
            <a:r>
              <a:rPr lang="ru-RU" sz="1600" dirty="0" smtClean="0"/>
              <a:t>(</a:t>
            </a:r>
            <a:r>
              <a:rPr lang="en-US" sz="1600" dirty="0" smtClean="0"/>
              <a:t>staging area</a:t>
            </a:r>
            <a:r>
              <a:rPr lang="ru-RU" sz="1600" dirty="0" smtClean="0"/>
              <a:t>) </a:t>
            </a:r>
            <a:r>
              <a:rPr lang="ru-RU" sz="1600" dirty="0" smtClean="0">
                <a:solidFill>
                  <a:prstClr val="black"/>
                </a:solidFill>
              </a:rPr>
              <a:t>— </a:t>
            </a:r>
            <a:r>
              <a:rPr lang="ru-RU" sz="1600" dirty="0">
                <a:solidFill>
                  <a:prstClr val="black"/>
                </a:solidFill>
              </a:rPr>
              <a:t>это файл, обычно располагающийся в вашей </a:t>
            </a:r>
            <a:r>
              <a:rPr lang="ru-RU" sz="1600" dirty="0" err="1">
                <a:solidFill>
                  <a:prstClr val="black"/>
                </a:solidFill>
              </a:rPr>
              <a:t>Git</a:t>
            </a:r>
            <a:r>
              <a:rPr lang="ru-RU" sz="1600" dirty="0">
                <a:solidFill>
                  <a:prstClr val="black"/>
                </a:solidFill>
              </a:rPr>
              <a:t>- директории, в нём содержится информация о том, какие изменения попадут в следующий </a:t>
            </a:r>
            <a:r>
              <a:rPr lang="ru-RU" sz="1600" dirty="0" err="1">
                <a:solidFill>
                  <a:prstClr val="black"/>
                </a:solidFill>
              </a:rPr>
              <a:t>коммит</a:t>
            </a:r>
            <a:r>
              <a:rPr lang="ru-RU" sz="1600" dirty="0">
                <a:solidFill>
                  <a:prstClr val="black"/>
                </a:solidFill>
              </a:rPr>
              <a:t>. Эту область ещё называют “индекс”, однако называть её </a:t>
            </a:r>
            <a:r>
              <a:rPr lang="ru-RU" sz="1600" dirty="0" err="1">
                <a:solidFill>
                  <a:prstClr val="black"/>
                </a:solidFill>
              </a:rPr>
              <a:t>stage</a:t>
            </a:r>
            <a:r>
              <a:rPr lang="ru-RU" sz="1600" dirty="0">
                <a:solidFill>
                  <a:prstClr val="black"/>
                </a:solidFill>
              </a:rPr>
              <a:t>-область также общепринято.</a:t>
            </a:r>
          </a:p>
        </p:txBody>
      </p:sp>
    </p:spTree>
    <p:extLst>
      <p:ext uri="{BB962C8B-B14F-4D97-AF65-F5344CB8AC3E}">
        <p14:creationId xmlns:p14="http://schemas.microsoft.com/office/powerpoint/2010/main" val="29868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171093"/>
            <a:ext cx="84249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Базовые понятия</a:t>
            </a:r>
          </a:p>
          <a:p>
            <a:endParaRPr lang="ru-RU" dirty="0" smtClean="0"/>
          </a:p>
          <a:p>
            <a:r>
              <a:rPr lang="ru-RU" b="1" dirty="0" err="1" smtClean="0"/>
              <a:t>Репозиторий</a:t>
            </a:r>
            <a:r>
              <a:rPr lang="ru-RU" dirty="0" smtClean="0"/>
              <a:t> (</a:t>
            </a:r>
            <a:r>
              <a:rPr lang="ru-RU" dirty="0" err="1" smtClean="0"/>
              <a:t>repository</a:t>
            </a:r>
            <a:r>
              <a:rPr lang="ru-RU" dirty="0" smtClean="0"/>
              <a:t>, </a:t>
            </a:r>
            <a:r>
              <a:rPr lang="ru-RU" dirty="0" err="1" smtClean="0"/>
              <a:t>repo</a:t>
            </a:r>
            <a:r>
              <a:rPr lang="ru-RU" dirty="0" smtClean="0"/>
              <a:t>) — место, где СКВ хранит свои метаданные и базу данных объектов проекта</a:t>
            </a:r>
          </a:p>
          <a:p>
            <a:r>
              <a:rPr lang="ru-RU" b="1" dirty="0" smtClean="0"/>
              <a:t>Рабочий каталог </a:t>
            </a:r>
            <a:r>
              <a:rPr lang="ru-RU" dirty="0" smtClean="0"/>
              <a:t>(</a:t>
            </a:r>
            <a:r>
              <a:rPr lang="ru-RU" dirty="0" err="1" smtClean="0"/>
              <a:t>working</a:t>
            </a:r>
            <a:r>
              <a:rPr lang="ru-RU" dirty="0" smtClean="0"/>
              <a:t> </a:t>
            </a:r>
            <a:r>
              <a:rPr lang="ru-RU" dirty="0" err="1" smtClean="0"/>
              <a:t>directory</a:t>
            </a:r>
            <a:r>
              <a:rPr lang="ru-RU" dirty="0" smtClean="0"/>
              <a:t>) — извлечённая из </a:t>
            </a:r>
            <a:r>
              <a:rPr lang="ru-RU" dirty="0" err="1" smtClean="0"/>
              <a:t>репозитория</a:t>
            </a:r>
            <a:r>
              <a:rPr lang="ru-RU" dirty="0" smtClean="0"/>
              <a:t> копия определённой версии проекта</a:t>
            </a:r>
          </a:p>
          <a:p>
            <a:r>
              <a:rPr lang="ru-RU" b="1" dirty="0" smtClean="0"/>
              <a:t>Область подготовленных файлов </a:t>
            </a:r>
            <a:r>
              <a:rPr lang="ru-RU" dirty="0" smtClean="0"/>
              <a:t>(</a:t>
            </a:r>
            <a:r>
              <a:rPr lang="ru-RU" dirty="0" err="1" smtClean="0"/>
              <a:t>staged</a:t>
            </a:r>
            <a:r>
              <a:rPr lang="ru-RU" dirty="0" smtClean="0"/>
              <a:t> </a:t>
            </a:r>
            <a:r>
              <a:rPr lang="ru-RU" dirty="0" err="1" smtClean="0"/>
              <a:t>area</a:t>
            </a:r>
            <a:r>
              <a:rPr lang="ru-RU" dirty="0" smtClean="0"/>
              <a:t>) — служебный файл, содержащий информацию о том, что должно войти в следующую ревизию проекта</a:t>
            </a:r>
          </a:p>
          <a:p>
            <a:r>
              <a:rPr lang="ru-RU" b="1" dirty="0" smtClean="0"/>
              <a:t>Ревизия (</a:t>
            </a:r>
            <a:r>
              <a:rPr lang="ru-RU" b="1" dirty="0" err="1" smtClean="0"/>
              <a:t>revision</a:t>
            </a:r>
            <a:r>
              <a:rPr lang="ru-RU" b="1" dirty="0" smtClean="0"/>
              <a:t>) </a:t>
            </a:r>
            <a:r>
              <a:rPr lang="ru-RU" dirty="0" smtClean="0"/>
              <a:t>— объект, хранящий изменение состояния проекта (версия проекта)</a:t>
            </a:r>
          </a:p>
          <a:p>
            <a:r>
              <a:rPr lang="ru-RU" b="1" dirty="0" err="1" smtClean="0"/>
              <a:t>Коммит</a:t>
            </a:r>
            <a:r>
              <a:rPr lang="ru-RU" b="1" dirty="0" smtClean="0"/>
              <a:t> (</a:t>
            </a:r>
            <a:r>
              <a:rPr lang="ru-RU" b="1" dirty="0" err="1" smtClean="0"/>
              <a:t>commit</a:t>
            </a:r>
            <a:r>
              <a:rPr lang="ru-RU" b="1" dirty="0" smtClean="0"/>
              <a:t>) </a:t>
            </a:r>
            <a:r>
              <a:rPr lang="ru-RU" dirty="0" smtClean="0"/>
              <a:t>— создание новой ревизии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4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28054"/>
            <a:ext cx="8784976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b="1" dirty="0" err="1" smtClean="0"/>
              <a:t>Git</a:t>
            </a:r>
            <a:r>
              <a:rPr lang="ru-RU" sz="1100" dirty="0" smtClean="0"/>
              <a:t> или </a:t>
            </a:r>
            <a:r>
              <a:rPr lang="ru-RU" sz="1100" b="1" dirty="0" smtClean="0"/>
              <a:t>Гит</a:t>
            </a:r>
            <a:r>
              <a:rPr lang="ru-RU" sz="1100" dirty="0" smtClean="0"/>
              <a:t> — система контроля и управления версиями файлов.</a:t>
            </a:r>
          </a:p>
          <a:p>
            <a:r>
              <a:rPr lang="ru-RU" sz="1100" b="1" dirty="0" err="1" smtClean="0"/>
              <a:t>GitHub</a:t>
            </a:r>
            <a:r>
              <a:rPr lang="ru-RU" sz="1100" dirty="0" smtClean="0"/>
              <a:t> или </a:t>
            </a:r>
            <a:r>
              <a:rPr lang="ru-RU" sz="1100" b="1" dirty="0" err="1" smtClean="0"/>
              <a:t>Гитхаб</a:t>
            </a:r>
            <a:r>
              <a:rPr lang="ru-RU" sz="1100" dirty="0" smtClean="0"/>
              <a:t> — веб-сервис для размещения </a:t>
            </a:r>
            <a:r>
              <a:rPr lang="ru-RU" sz="1100" dirty="0" err="1" smtClean="0"/>
              <a:t>репозиториев</a:t>
            </a:r>
            <a:r>
              <a:rPr lang="ru-RU" sz="1100" dirty="0" smtClean="0"/>
              <a:t> и совместной разработки проектов.</a:t>
            </a:r>
          </a:p>
          <a:p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b="1" dirty="0" err="1" smtClean="0"/>
              <a:t>Git</a:t>
            </a:r>
            <a:r>
              <a:rPr lang="ru-RU" sz="1100" b="1" dirty="0" smtClean="0"/>
              <a:t> </a:t>
            </a:r>
            <a:r>
              <a:rPr lang="ru-RU" sz="1100" dirty="0" smtClean="0"/>
              <a:t>— каталог файловой системы, в котором находятся: файлы конфигурации, файлы журналов операций, выполняемых над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, индекс расположения файлов и хранилище, содержащее сами контролируемые файлы.</a:t>
            </a:r>
          </a:p>
          <a:p>
            <a:r>
              <a:rPr lang="ru-RU" sz="1100" b="1" dirty="0" smtClean="0"/>
              <a:t>Локальный </a:t>
            </a:r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dirty="0" smtClean="0"/>
              <a:t>—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расположенный на локальном компьютере разработчика в каталоге. Именно в нём происходит разработка и фиксация изменений, которые отправляются на удалённый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Удалённый </a:t>
            </a:r>
            <a:r>
              <a:rPr lang="ru-RU" sz="1100" b="1" dirty="0" err="1" smtClean="0"/>
              <a:t>репозиторий</a:t>
            </a:r>
            <a:r>
              <a:rPr lang="ru-RU" sz="1100" b="1" dirty="0" smtClean="0"/>
              <a:t> </a:t>
            </a:r>
            <a:r>
              <a:rPr lang="ru-RU" sz="1100" dirty="0" smtClean="0"/>
              <a:t>—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находящийся на удалённом сервере. Это общий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в который приходят все изменения и из которого забираются все обновления.</a:t>
            </a:r>
          </a:p>
          <a:p>
            <a:r>
              <a:rPr lang="ru-RU" sz="1100" b="1" dirty="0" err="1" smtClean="0"/>
              <a:t>Форк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Fork</a:t>
            </a:r>
            <a:r>
              <a:rPr lang="ru-RU" sz="1100" b="1" dirty="0" smtClean="0"/>
              <a:t>) </a:t>
            </a:r>
            <a:r>
              <a:rPr lang="ru-RU" sz="1100" dirty="0" smtClean="0"/>
              <a:t>— копия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Его также можно рассматривать как внешнюю ветку для текущего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Копия вашего открытого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на </a:t>
            </a:r>
            <a:r>
              <a:rPr lang="ru-RU" sz="1100" dirty="0" err="1" smtClean="0"/>
              <a:t>Гитхабе</a:t>
            </a:r>
            <a:r>
              <a:rPr lang="ru-RU" sz="1100" dirty="0" smtClean="0"/>
              <a:t> может быть сделана любым пользователем, после чего он может прислать изменения в ваш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 через </a:t>
            </a:r>
            <a:r>
              <a:rPr lang="ru-RU" sz="1100" dirty="0" err="1" smtClean="0"/>
              <a:t>пулреквест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Клонирование (</a:t>
            </a:r>
            <a:r>
              <a:rPr lang="ru-RU" sz="1100" b="1" dirty="0" err="1" smtClean="0"/>
              <a:t>Clone</a:t>
            </a:r>
            <a:r>
              <a:rPr lang="ru-RU" sz="1100" b="1" dirty="0" smtClean="0"/>
              <a:t>) </a:t>
            </a:r>
            <a:r>
              <a:rPr lang="ru-RU" sz="1100" dirty="0" smtClean="0"/>
              <a:t>— скачивание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удалённого сервера на локальный компьютер в определённый каталог для дальнейшей работы с этим каталогом как с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.</a:t>
            </a:r>
          </a:p>
          <a:p>
            <a:r>
              <a:rPr lang="ru-RU" sz="1100" b="1" dirty="0" smtClean="0"/>
              <a:t>Ветка (</a:t>
            </a:r>
            <a:r>
              <a:rPr lang="ru-RU" sz="1100" b="1" dirty="0" err="1" smtClean="0"/>
              <a:t>Branch</a:t>
            </a:r>
            <a:r>
              <a:rPr lang="ru-RU" sz="1100" b="1" dirty="0" smtClean="0"/>
              <a:t>) </a:t>
            </a:r>
            <a:r>
              <a:rPr lang="ru-RU" sz="1100" dirty="0" smtClean="0"/>
              <a:t>— это параллельная версия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Она включена в этот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, но не влияет на главную версию, тем самым позволяя свободно работать в параллельной. Когда вы внесли нужные изменения, то вы можете объединить их с главной версией.</a:t>
            </a:r>
          </a:p>
          <a:p>
            <a:r>
              <a:rPr lang="ru-RU" sz="1100" b="1" dirty="0" smtClean="0"/>
              <a:t>Мастер (</a:t>
            </a:r>
            <a:r>
              <a:rPr lang="ru-RU" sz="1100" b="1" dirty="0" err="1" smtClean="0"/>
              <a:t>Master</a:t>
            </a:r>
            <a:r>
              <a:rPr lang="ru-RU" sz="1100" b="1" dirty="0" smtClean="0"/>
              <a:t>) </a:t>
            </a:r>
            <a:r>
              <a:rPr lang="ru-RU" sz="1100" dirty="0" smtClean="0"/>
              <a:t>— главная или основная ветка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Коммит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Commit</a:t>
            </a:r>
            <a:r>
              <a:rPr lang="ru-RU" sz="1100" b="1" dirty="0" smtClean="0"/>
              <a:t>) </a:t>
            </a:r>
            <a:r>
              <a:rPr lang="ru-RU" sz="1100" dirty="0" smtClean="0"/>
              <a:t>— фиксация изменений или запись изменений в </a:t>
            </a:r>
            <a:r>
              <a:rPr lang="ru-RU" sz="1100" dirty="0" err="1" smtClean="0"/>
              <a:t>репозиторий</a:t>
            </a:r>
            <a:r>
              <a:rPr lang="ru-RU" sz="1100" dirty="0" smtClean="0"/>
              <a:t>. </a:t>
            </a:r>
            <a:r>
              <a:rPr lang="ru-RU" sz="1100" dirty="0" err="1" smtClean="0"/>
              <a:t>Коммит</a:t>
            </a:r>
            <a:r>
              <a:rPr lang="ru-RU" sz="1100" dirty="0" smtClean="0"/>
              <a:t> происходит на локальной машине.</a:t>
            </a:r>
          </a:p>
          <a:p>
            <a:r>
              <a:rPr lang="ru-RU" sz="1100" b="1" dirty="0" smtClean="0"/>
              <a:t>Пул (</a:t>
            </a:r>
            <a:r>
              <a:rPr lang="ru-RU" sz="1100" b="1" dirty="0" err="1" smtClean="0"/>
              <a:t>Pull</a:t>
            </a:r>
            <a:r>
              <a:rPr lang="ru-RU" sz="1100" b="1" dirty="0" smtClean="0"/>
              <a:t>) </a:t>
            </a:r>
            <a:r>
              <a:rPr lang="ru-RU" sz="1100" dirty="0" smtClean="0"/>
              <a:t>— получение последних изменений с удалённого сервера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Пуш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Push</a:t>
            </a:r>
            <a:r>
              <a:rPr lang="ru-RU" sz="1100" b="1" dirty="0" smtClean="0"/>
              <a:t>) </a:t>
            </a:r>
            <a:r>
              <a:rPr lang="ru-RU" sz="1100" dirty="0" smtClean="0"/>
              <a:t>— отправка всех неотправленных </a:t>
            </a:r>
            <a:r>
              <a:rPr lang="ru-RU" sz="1100" dirty="0" err="1" smtClean="0"/>
              <a:t>коммитов</a:t>
            </a:r>
            <a:r>
              <a:rPr lang="ru-RU" sz="1100" dirty="0" smtClean="0"/>
              <a:t> на удалённый сервер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Пулреквест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Pull</a:t>
            </a:r>
            <a:r>
              <a:rPr lang="ru-RU" sz="1100" b="1" dirty="0" smtClean="0"/>
              <a:t> </a:t>
            </a:r>
            <a:r>
              <a:rPr lang="ru-RU" sz="1100" b="1" dirty="0" err="1" smtClean="0"/>
              <a:t>Request</a:t>
            </a:r>
            <a:r>
              <a:rPr lang="ru-RU" sz="1100" b="1" dirty="0" smtClean="0"/>
              <a:t>) </a:t>
            </a:r>
            <a:r>
              <a:rPr lang="ru-RU" sz="1100" dirty="0" smtClean="0"/>
              <a:t>— запрос на слияние </a:t>
            </a:r>
            <a:r>
              <a:rPr lang="ru-RU" sz="1100" dirty="0" err="1" smtClean="0"/>
              <a:t>форка</a:t>
            </a:r>
            <a:r>
              <a:rPr lang="ru-RU" sz="1100" dirty="0" smtClean="0"/>
              <a:t>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основным </a:t>
            </a:r>
            <a:r>
              <a:rPr lang="ru-RU" sz="1100" dirty="0" err="1" smtClean="0"/>
              <a:t>репозиторием</a:t>
            </a:r>
            <a:r>
              <a:rPr lang="ru-RU" sz="1100" dirty="0" smtClean="0"/>
              <a:t>. </a:t>
            </a:r>
            <a:r>
              <a:rPr lang="ru-RU" sz="1100" dirty="0" err="1" smtClean="0"/>
              <a:t>Пулреквест</a:t>
            </a:r>
            <a:r>
              <a:rPr lang="ru-RU" sz="1100" dirty="0" smtClean="0"/>
              <a:t> может быть принят или отклонён вами, как владельцем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</a:p>
          <a:p>
            <a:r>
              <a:rPr lang="ru-RU" sz="1100" b="1" dirty="0" err="1" smtClean="0"/>
              <a:t>Мёрдж</a:t>
            </a:r>
            <a:r>
              <a:rPr lang="ru-RU" sz="1100" b="1" dirty="0" smtClean="0"/>
              <a:t> (</a:t>
            </a:r>
            <a:r>
              <a:rPr lang="ru-RU" sz="1100" b="1" dirty="0" err="1" smtClean="0"/>
              <a:t>Merge</a:t>
            </a:r>
            <a:r>
              <a:rPr lang="ru-RU" sz="1100" b="1" dirty="0" smtClean="0"/>
              <a:t>) </a:t>
            </a:r>
            <a:r>
              <a:rPr lang="ru-RU" sz="1100" dirty="0" smtClean="0"/>
              <a:t>— слияние изменений из какой-либо ветки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любой веткой этого же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 Чаще всего слияние изменений из ветки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 с основной веткой </a:t>
            </a:r>
            <a:r>
              <a:rPr lang="ru-RU" sz="1100" dirty="0" err="1" smtClean="0"/>
              <a:t>репозитория</a:t>
            </a:r>
            <a:r>
              <a:rPr lang="ru-RU" sz="1100" dirty="0" smtClean="0"/>
              <a:t>.</a:t>
            </a:r>
            <a:endParaRPr lang="ru-RU" sz="2800" b="1" dirty="0"/>
          </a:p>
          <a:p>
            <a:pPr algn="ctr"/>
            <a:r>
              <a:rPr lang="ru-RU" sz="2800" b="1" dirty="0" smtClean="0"/>
              <a:t>.  .  .</a:t>
            </a:r>
            <a:endParaRPr lang="ru-RU" sz="11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4659982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https://github.com/web-standards-ru/dictionary/blob/master/git.md#issue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23728" y="61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/>
              <a:t>Термины: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0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8576" y="555526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Базовый подход в работе с </a:t>
            </a:r>
            <a:r>
              <a:rPr lang="ru-RU" dirty="0" err="1"/>
              <a:t>Git</a:t>
            </a:r>
            <a:r>
              <a:rPr lang="ru-RU" dirty="0"/>
              <a:t> выглядит </a:t>
            </a:r>
            <a:r>
              <a:rPr lang="ru-RU" dirty="0" smtClean="0"/>
              <a:t>следующим образом:</a:t>
            </a:r>
            <a:endParaRPr lang="ru-RU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Разработчики изменяют </a:t>
            </a:r>
            <a:r>
              <a:rPr lang="ru-RU" dirty="0"/>
              <a:t>файлы в </a:t>
            </a:r>
            <a:r>
              <a:rPr lang="ru-RU" dirty="0" smtClean="0"/>
              <a:t>своей </a:t>
            </a:r>
            <a:r>
              <a:rPr lang="ru-RU" dirty="0"/>
              <a:t>рабочей директории.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Разработчики </a:t>
            </a:r>
            <a:r>
              <a:rPr lang="ru-RU" dirty="0" smtClean="0"/>
              <a:t>выборочно добавляют </a:t>
            </a:r>
            <a:r>
              <a:rPr lang="ru-RU" dirty="0"/>
              <a:t>в индекс только те изменения, которые должны попасть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следующий </a:t>
            </a:r>
            <a:r>
              <a:rPr lang="ru-RU" dirty="0" err="1"/>
              <a:t>коммит</a:t>
            </a:r>
            <a:r>
              <a:rPr lang="ru-RU" dirty="0"/>
              <a:t>, добавляя тем самым снимки только этих изменений в </a:t>
            </a:r>
            <a:r>
              <a:rPr lang="ru-RU" dirty="0" smtClean="0"/>
              <a:t>область</a:t>
            </a:r>
            <a:r>
              <a:rPr lang="en-US" dirty="0" smtClean="0"/>
              <a:t> </a:t>
            </a:r>
            <a:r>
              <a:rPr lang="ru-RU" dirty="0" smtClean="0"/>
              <a:t>подготовленных </a:t>
            </a:r>
            <a:r>
              <a:rPr lang="ru-RU" dirty="0"/>
              <a:t>файлов.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Когда производится </a:t>
            </a:r>
            <a:r>
              <a:rPr lang="ru-RU" dirty="0" err="1" smtClean="0"/>
              <a:t>коммит</a:t>
            </a:r>
            <a:r>
              <a:rPr lang="ru-RU" dirty="0"/>
              <a:t>, используются файлы из индекса как есть, и этот </a:t>
            </a:r>
            <a:r>
              <a:rPr lang="ru-RU" dirty="0" smtClean="0"/>
              <a:t>снимок</a:t>
            </a:r>
            <a:r>
              <a:rPr lang="en-US" dirty="0" smtClean="0"/>
              <a:t> </a:t>
            </a:r>
            <a:r>
              <a:rPr lang="ru-RU" dirty="0" smtClean="0"/>
              <a:t>сохраняется </a:t>
            </a:r>
            <a:r>
              <a:rPr lang="ru-RU" dirty="0"/>
              <a:t>в вашу </a:t>
            </a:r>
            <a:r>
              <a:rPr lang="ru-RU" dirty="0" err="1"/>
              <a:t>Git</a:t>
            </a:r>
            <a:r>
              <a:rPr lang="ru-RU" dirty="0"/>
              <a:t>-директорию.</a:t>
            </a:r>
          </a:p>
          <a:p>
            <a:pPr algn="just"/>
            <a:endParaRPr lang="en-US" dirty="0" smtClean="0"/>
          </a:p>
          <a:p>
            <a:pPr algn="just"/>
            <a:r>
              <a:rPr lang="ru-RU" dirty="0" smtClean="0"/>
              <a:t>Если </a:t>
            </a:r>
            <a:r>
              <a:rPr lang="ru-RU" dirty="0"/>
              <a:t>определённая версия файла есть в </a:t>
            </a:r>
            <a:r>
              <a:rPr lang="ru-RU" dirty="0" err="1"/>
              <a:t>Git</a:t>
            </a:r>
            <a:r>
              <a:rPr lang="ru-RU" dirty="0"/>
              <a:t>-директории, эта версия </a:t>
            </a:r>
            <a:r>
              <a:rPr lang="ru-RU" dirty="0" smtClean="0"/>
              <a:t>считается</a:t>
            </a:r>
            <a:r>
              <a:rPr lang="en-US" dirty="0" smtClean="0"/>
              <a:t> </a:t>
            </a:r>
            <a:r>
              <a:rPr lang="ru-RU" dirty="0" smtClean="0"/>
              <a:t>зафиксированной</a:t>
            </a:r>
            <a:r>
              <a:rPr lang="ru-RU" dirty="0"/>
              <a:t>. Если версия файла изменена и добавлена в индекс, значит, </a:t>
            </a:r>
            <a:r>
              <a:rPr lang="ru-RU" dirty="0" smtClean="0"/>
              <a:t>она</a:t>
            </a:r>
            <a:r>
              <a:rPr lang="en-US" dirty="0" smtClean="0"/>
              <a:t> </a:t>
            </a:r>
            <a:r>
              <a:rPr lang="ru-RU" dirty="0" smtClean="0"/>
              <a:t>подготовлена</a:t>
            </a:r>
            <a:r>
              <a:rPr lang="ru-RU" dirty="0"/>
              <a:t>. И если файл был изменён с момента последнего распаковывания </a:t>
            </a:r>
            <a:r>
              <a:rPr lang="ru-RU" dirty="0" smtClean="0"/>
              <a:t>из</a:t>
            </a:r>
            <a:r>
              <a:rPr lang="en-US" dirty="0" smtClean="0"/>
              <a:t> </a:t>
            </a:r>
            <a:r>
              <a:rPr lang="ru-RU" dirty="0" err="1" smtClean="0"/>
              <a:t>репозитория</a:t>
            </a:r>
            <a:r>
              <a:rPr lang="ru-RU" dirty="0"/>
              <a:t>, но не был добавлен в индекс, он считается изменённым.</a:t>
            </a:r>
          </a:p>
        </p:txBody>
      </p:sp>
    </p:spTree>
    <p:extLst>
      <p:ext uri="{BB962C8B-B14F-4D97-AF65-F5344CB8AC3E}">
        <p14:creationId xmlns:p14="http://schemas.microsoft.com/office/powerpoint/2010/main" val="8370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66" y="699542"/>
            <a:ext cx="4464177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67744" y="37086"/>
            <a:ext cx="4982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Жизненный цикл состояний файлов.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2909582"/>
            <a:ext cx="8640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1600" b="1" dirty="0" err="1" smtClean="0"/>
              <a:t>Неотслеживаемые</a:t>
            </a:r>
            <a:r>
              <a:rPr lang="ru-RU" sz="1600" b="1" dirty="0" smtClean="0"/>
              <a:t> </a:t>
            </a:r>
            <a:r>
              <a:rPr lang="ru-RU" sz="1600" b="1" dirty="0"/>
              <a:t>файлы </a:t>
            </a:r>
            <a:r>
              <a:rPr lang="ru-RU" sz="1600" dirty="0"/>
              <a:t>— это всё остальное, любые файлы в </a:t>
            </a:r>
            <a:r>
              <a:rPr lang="ru-RU" sz="1600" dirty="0" smtClean="0"/>
              <a:t>вашем рабочем </a:t>
            </a:r>
            <a:r>
              <a:rPr lang="ru-RU" sz="1600" dirty="0"/>
              <a:t>каталоге, которые не входили в ваш последний слепок состояния и </a:t>
            </a:r>
            <a:r>
              <a:rPr lang="ru-RU" sz="1600" dirty="0" smtClean="0"/>
              <a:t>не подготовлены к </a:t>
            </a:r>
            <a:r>
              <a:rPr lang="ru-RU" sz="1600" b="1" i="1" dirty="0" err="1" smtClean="0"/>
              <a:t>коммиту</a:t>
            </a:r>
            <a:r>
              <a:rPr lang="ru-RU" sz="1600" dirty="0" smtClean="0"/>
              <a:t>. Когда вы впервые клонируете </a:t>
            </a:r>
            <a:r>
              <a:rPr lang="ru-RU" sz="1600" dirty="0" err="1" smtClean="0"/>
              <a:t>репозиторий</a:t>
            </a:r>
            <a:r>
              <a:rPr lang="ru-RU" sz="1600" dirty="0" smtClean="0"/>
              <a:t>, все файлы будут отслеживаемыми и неизменёнными, потому что вы только взяли их из хранилища (</a:t>
            </a:r>
            <a:r>
              <a:rPr lang="ru-RU" sz="1600" dirty="0" err="1" smtClean="0"/>
              <a:t>checked</a:t>
            </a:r>
            <a:r>
              <a:rPr lang="ru-RU" sz="1600" dirty="0" smtClean="0"/>
              <a:t> </a:t>
            </a:r>
            <a:r>
              <a:rPr lang="ru-RU" sz="1600" dirty="0" err="1" smtClean="0"/>
              <a:t>them</a:t>
            </a:r>
            <a:r>
              <a:rPr lang="ru-RU" sz="1600" dirty="0" smtClean="0"/>
              <a:t> </a:t>
            </a:r>
            <a:r>
              <a:rPr lang="ru-RU" sz="1600" dirty="0" err="1" smtClean="0"/>
              <a:t>out</a:t>
            </a:r>
            <a:r>
              <a:rPr lang="ru-RU" sz="1600" dirty="0" smtClean="0"/>
              <a:t>) и ничего пока не редактировали.</a:t>
            </a:r>
          </a:p>
          <a:p>
            <a:pPr indent="360000"/>
            <a:r>
              <a:rPr lang="ru-RU" sz="1600" dirty="0" smtClean="0"/>
              <a:t>Как </a:t>
            </a:r>
            <a:r>
              <a:rPr lang="ru-RU" sz="1600" dirty="0"/>
              <a:t>только вы отредактируете файлы, </a:t>
            </a:r>
            <a:r>
              <a:rPr lang="ru-RU" sz="1600" dirty="0" err="1"/>
              <a:t>Git</a:t>
            </a:r>
            <a:r>
              <a:rPr lang="ru-RU" sz="1600" dirty="0"/>
              <a:t> будет рассматривать их как изменённые, т.к. </a:t>
            </a:r>
            <a:r>
              <a:rPr lang="ru-RU" sz="1600" dirty="0" smtClean="0"/>
              <a:t>вы изменили </a:t>
            </a:r>
            <a:r>
              <a:rPr lang="ru-RU" sz="1600" dirty="0"/>
              <a:t>их с момента последнего </a:t>
            </a:r>
            <a:r>
              <a:rPr lang="ru-RU" sz="1600" b="1" i="1" dirty="0" err="1"/>
              <a:t>коммита</a:t>
            </a:r>
            <a:r>
              <a:rPr lang="ru-RU" sz="1600" dirty="0"/>
              <a:t>. Вы индексируете (</a:t>
            </a:r>
            <a:r>
              <a:rPr lang="ru-RU" sz="1600" dirty="0" err="1"/>
              <a:t>stage</a:t>
            </a:r>
            <a:r>
              <a:rPr lang="ru-RU" sz="1600" dirty="0"/>
              <a:t>) эти изменения </a:t>
            </a:r>
            <a:r>
              <a:rPr lang="ru-RU" sz="1600" dirty="0" smtClean="0"/>
              <a:t>и затем </a:t>
            </a:r>
            <a:r>
              <a:rPr lang="ru-RU" sz="1600" dirty="0"/>
              <a:t>фиксируете все индексированные изменения, а затем цикл повторяется.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55526"/>
            <a:ext cx="41767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60000" algn="just"/>
            <a:r>
              <a:rPr lang="ru-RU" sz="1600" dirty="0" smtClean="0">
                <a:solidFill>
                  <a:prstClr val="black"/>
                </a:solidFill>
              </a:rPr>
              <a:t>Каждый </a:t>
            </a:r>
            <a:r>
              <a:rPr lang="ru-RU" sz="1600" dirty="0">
                <a:solidFill>
                  <a:prstClr val="black"/>
                </a:solidFill>
              </a:rPr>
              <a:t>файл в рабочем каталоге может находиться в одном из двух состояний: под </a:t>
            </a:r>
            <a:r>
              <a:rPr lang="ru-RU" sz="1600" dirty="0" err="1">
                <a:solidFill>
                  <a:prstClr val="black"/>
                </a:solidFill>
              </a:rPr>
              <a:t>версионным</a:t>
            </a:r>
            <a:r>
              <a:rPr lang="ru-RU" sz="1600" dirty="0">
                <a:solidFill>
                  <a:prstClr val="black"/>
                </a:solidFill>
              </a:rPr>
              <a:t> контролем (отслеживаемые) и нет (</a:t>
            </a:r>
            <a:r>
              <a:rPr lang="ru-RU" sz="1600" dirty="0" err="1">
                <a:solidFill>
                  <a:prstClr val="black"/>
                </a:solidFill>
              </a:rPr>
              <a:t>неотслеживаемые</a:t>
            </a:r>
            <a:r>
              <a:rPr lang="ru-RU" sz="1600" dirty="0" smtClean="0">
                <a:solidFill>
                  <a:prstClr val="black"/>
                </a:solidFill>
              </a:rPr>
              <a:t>).</a:t>
            </a:r>
            <a:r>
              <a:rPr lang="ru-RU" sz="1600" dirty="0"/>
              <a:t> </a:t>
            </a:r>
            <a:endParaRPr lang="ru-RU" sz="1600" dirty="0" smtClean="0"/>
          </a:p>
          <a:p>
            <a:pPr lvl="0" indent="360000" algn="just"/>
            <a:r>
              <a:rPr lang="ru-RU" sz="1600" b="1" dirty="0" smtClean="0"/>
              <a:t>Отслеживаемые </a:t>
            </a:r>
            <a:r>
              <a:rPr lang="ru-RU" sz="1600" b="1" dirty="0"/>
              <a:t>файлы </a:t>
            </a:r>
            <a:r>
              <a:rPr lang="ru-RU" sz="1600" dirty="0"/>
              <a:t>— это те файлы, которые были в последнем </a:t>
            </a:r>
            <a:r>
              <a:rPr lang="ru-RU" sz="1600" b="1" i="1" dirty="0"/>
              <a:t>слепке состояния проекта</a:t>
            </a:r>
            <a:r>
              <a:rPr lang="ru-RU" sz="1600" dirty="0"/>
              <a:t> (</a:t>
            </a:r>
            <a:r>
              <a:rPr lang="ru-RU" sz="1600" dirty="0" err="1"/>
              <a:t>snapshot</a:t>
            </a:r>
            <a:r>
              <a:rPr lang="ru-RU" sz="1600" dirty="0"/>
              <a:t>); они могут быть неизменёнными, изменёнными или подготовленными к </a:t>
            </a:r>
            <a:r>
              <a:rPr lang="ru-RU" sz="1600" b="1" i="1" dirty="0" err="1"/>
              <a:t>коммиту</a:t>
            </a:r>
            <a:r>
              <a:rPr lang="ru-RU" sz="1600" dirty="0"/>
              <a:t> (</a:t>
            </a:r>
            <a:r>
              <a:rPr lang="ru-RU" sz="1600" dirty="0" err="1"/>
              <a:t>staged</a:t>
            </a:r>
            <a:r>
              <a:rPr lang="ru-RU" sz="1600" dirty="0"/>
              <a:t>). </a:t>
            </a:r>
            <a:endParaRPr lang="ru-RU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41888"/>
            <a:ext cx="385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Расположение </a:t>
            </a:r>
            <a:r>
              <a:rPr lang="ru-RU" sz="2400" dirty="0" err="1" smtClean="0"/>
              <a:t>репозитория</a:t>
            </a:r>
            <a:endParaRPr lang="ru-RU" sz="24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144763379"/>
              </p:ext>
            </p:extLst>
          </p:nvPr>
        </p:nvGraphicFramePr>
        <p:xfrm>
          <a:off x="142092" y="843558"/>
          <a:ext cx="3384376" cy="680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774" y="453580"/>
            <a:ext cx="4537920" cy="233419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47864" y="555526"/>
            <a:ext cx="3024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Удалённые </a:t>
            </a:r>
            <a:r>
              <a:rPr lang="ru-RU" dirty="0" err="1"/>
              <a:t>репозитории</a:t>
            </a:r>
            <a:r>
              <a:rPr lang="ru-RU" dirty="0"/>
              <a:t> представляют собой версии </a:t>
            </a:r>
            <a:r>
              <a:rPr lang="ru-RU" dirty="0" smtClean="0"/>
              <a:t>проекта</a:t>
            </a:r>
            <a:r>
              <a:rPr lang="ru-RU" dirty="0"/>
              <a:t>, сохранённые в интернете или ещё где-то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 </a:t>
            </a:r>
            <a:r>
              <a:rPr lang="ru-RU" dirty="0"/>
              <a:t>сети.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2048848"/>
            <a:ext cx="4464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smtClean="0"/>
              <a:t>пользователя </a:t>
            </a:r>
            <a:r>
              <a:rPr lang="ru-RU" dirty="0"/>
              <a:t>может быть несколько удалённых </a:t>
            </a:r>
            <a:r>
              <a:rPr lang="ru-RU" dirty="0" err="1"/>
              <a:t>репозиториев</a:t>
            </a:r>
            <a:r>
              <a:rPr lang="ru-RU" dirty="0"/>
              <a:t>, каждый из которых может быть доступен для чтения или для чтения-записи. Взаимодействие с другими пользователями предполагает управление удалёнными </a:t>
            </a:r>
            <a:r>
              <a:rPr lang="ru-RU" dirty="0" err="1"/>
              <a:t>репозиториями</a:t>
            </a:r>
            <a:r>
              <a:rPr lang="ru-RU" dirty="0"/>
              <a:t>, а также отправку и получение данных из них.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659580" y="293179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Чтобы </a:t>
            </a:r>
            <a:r>
              <a:rPr lang="ru-RU" dirty="0"/>
              <a:t>просмотреть список настроенных удалённых </a:t>
            </a:r>
            <a:r>
              <a:rPr lang="ru-RU" dirty="0" err="1"/>
              <a:t>репозиториев</a:t>
            </a:r>
            <a:r>
              <a:rPr lang="ru-RU" dirty="0"/>
              <a:t>, вы можете запустить команду </a:t>
            </a:r>
            <a:r>
              <a:rPr lang="ru-RU" b="1" i="1" dirty="0" err="1"/>
              <a:t>git</a:t>
            </a:r>
            <a:r>
              <a:rPr lang="ru-RU" b="1" i="1" dirty="0"/>
              <a:t> </a:t>
            </a:r>
            <a:r>
              <a:rPr lang="ru-RU" b="1" i="1" dirty="0" err="1"/>
              <a:t>remote</a:t>
            </a:r>
            <a:r>
              <a:rPr lang="ru-RU" dirty="0"/>
              <a:t>. Она выведет названия доступных удалённых </a:t>
            </a:r>
            <a:r>
              <a:rPr lang="ru-RU" dirty="0" err="1"/>
              <a:t>репозиториев</a:t>
            </a:r>
            <a:r>
              <a:rPr lang="ru-RU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87524" y="4143788"/>
            <a:ext cx="4372056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$ </a:t>
            </a:r>
            <a:r>
              <a:rPr lang="en-US" sz="1600" dirty="0" err="1">
                <a:solidFill>
                  <a:schemeClr val="bg1"/>
                </a:solidFill>
              </a:rPr>
              <a:t>git</a:t>
            </a:r>
            <a:r>
              <a:rPr lang="en-US" sz="1600" dirty="0">
                <a:solidFill>
                  <a:schemeClr val="bg1"/>
                </a:solidFill>
              </a:rPr>
              <a:t> remote -</a:t>
            </a:r>
            <a:r>
              <a:rPr lang="en-US" sz="1600" dirty="0" err="1">
                <a:solidFill>
                  <a:schemeClr val="bg1"/>
                </a:solidFill>
              </a:rPr>
              <a:t>vorigin</a:t>
            </a:r>
            <a:r>
              <a:rPr lang="en-US" sz="1600" dirty="0">
                <a:solidFill>
                  <a:schemeClr val="bg1"/>
                </a:solidFill>
              </a:rPr>
              <a:t>  https://github.com/schacon/ticgit (fetch) origin  https://github.com/schacon/ticgit (push)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5290" r="4618" b="7646"/>
          <a:stretch/>
        </p:blipFill>
        <p:spPr bwMode="auto">
          <a:xfrm>
            <a:off x="167658" y="385138"/>
            <a:ext cx="4720899" cy="43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4048" y="749086"/>
            <a:ext cx="38884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В какой-то момент вы получаете сообщение, что обнаружена критическая ошибка, требующая скорейшего исправления. Ваши действия:</a:t>
            </a:r>
          </a:p>
          <a:p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Переключиться на основную ветку;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Создать ветку для добавления исправления;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После тестирования слить ветку содержащую исправление с основной веткой;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Переключиться назад в ту ветку, где вы пишете программу и продолжить работать.</a:t>
            </a:r>
            <a:endParaRPr lang="ru-RU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04048" y="385138"/>
            <a:ext cx="32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Ветки для одного разработчика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48909" y="3211299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Ветки для команды разработчиков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92080" y="3607610"/>
            <a:ext cx="37444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У каждого разработчика своя </a:t>
            </a:r>
            <a:r>
              <a:rPr lang="ru-RU" sz="1400" dirty="0" smtClean="0"/>
              <a:t>ветка;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Teamleader</a:t>
            </a:r>
            <a:r>
              <a:rPr lang="en-US" sz="1400" dirty="0" smtClean="0"/>
              <a:t> </a:t>
            </a:r>
            <a:r>
              <a:rPr lang="ru-RU" sz="1400" dirty="0" smtClean="0"/>
              <a:t>копирует законченный код (</a:t>
            </a:r>
            <a:r>
              <a:rPr lang="ru-RU" sz="1400" dirty="0" err="1" smtClean="0"/>
              <a:t>коммит</a:t>
            </a:r>
            <a:r>
              <a:rPr lang="ru-RU" sz="1400" dirty="0" smtClean="0"/>
              <a:t>) в свою (</a:t>
            </a:r>
            <a:r>
              <a:rPr lang="en-US" sz="1400" dirty="0" smtClean="0"/>
              <a:t>master) </a:t>
            </a:r>
            <a:r>
              <a:rPr lang="ru-RU" sz="1400" dirty="0" smtClean="0"/>
              <a:t>ветку и выпускает </a:t>
            </a:r>
            <a:r>
              <a:rPr lang="ru-RU" sz="1400" dirty="0" err="1" smtClean="0"/>
              <a:t>коммиты</a:t>
            </a:r>
            <a:r>
              <a:rPr lang="ru-RU" sz="1400" dirty="0" smtClean="0"/>
              <a:t> обновленного функционала (релизы).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51971" y="15806"/>
            <a:ext cx="761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Ветки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9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20588" r="31777" b="16866"/>
          <a:stretch/>
        </p:blipFill>
        <p:spPr bwMode="auto">
          <a:xfrm>
            <a:off x="251520" y="590134"/>
            <a:ext cx="3932716" cy="42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6" y="12347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Знакома проблема???</a:t>
            </a:r>
            <a:endParaRPr lang="ru-RU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0134"/>
            <a:ext cx="5904656" cy="438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3752" b="15253"/>
          <a:stretch/>
        </p:blipFill>
        <p:spPr bwMode="auto">
          <a:xfrm>
            <a:off x="4258891" y="627534"/>
            <a:ext cx="4752528" cy="358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55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/>
          <p:cNvGrpSpPr/>
          <p:nvPr/>
        </p:nvGrpSpPr>
        <p:grpSpPr>
          <a:xfrm>
            <a:off x="4211960" y="3339714"/>
            <a:ext cx="4825081" cy="1604308"/>
            <a:chOff x="4211960" y="3339714"/>
            <a:chExt cx="4825081" cy="160430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1960" y="3339714"/>
              <a:ext cx="4825081" cy="1604308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>
            <a:xfrm>
              <a:off x="6516216" y="3671566"/>
              <a:ext cx="467780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>
              <a:stCxn id="16" idx="1"/>
            </p:cNvCxnSpPr>
            <p:nvPr/>
          </p:nvCxnSpPr>
          <p:spPr>
            <a:xfrm flipH="1" flipV="1">
              <a:off x="5004048" y="3454421"/>
              <a:ext cx="1580673" cy="2382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/>
          <p:cNvSpPr/>
          <p:nvPr/>
        </p:nvSpPr>
        <p:spPr>
          <a:xfrm>
            <a:off x="3577815" y="16659"/>
            <a:ext cx="2216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Ветвление в </a:t>
            </a:r>
            <a:r>
              <a:rPr lang="en-US" sz="2400" dirty="0" err="1"/>
              <a:t>Git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4627" y="411510"/>
            <a:ext cx="43204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1600" dirty="0" err="1"/>
              <a:t>Git</a:t>
            </a:r>
            <a:r>
              <a:rPr lang="ru-RU" sz="1600" dirty="0"/>
              <a:t> не хранит данные в виде последовательности изменений, он использует набор снимков (</a:t>
            </a:r>
            <a:r>
              <a:rPr lang="ru-RU" sz="1600" dirty="0" err="1"/>
              <a:t>snapshot</a:t>
            </a:r>
            <a:r>
              <a:rPr lang="ru-RU" sz="1600" dirty="0" smtClean="0"/>
              <a:t>). </a:t>
            </a:r>
          </a:p>
          <a:p>
            <a:pPr indent="360000"/>
            <a:r>
              <a:rPr lang="ru-RU" sz="1600" dirty="0" smtClean="0"/>
              <a:t>Когда </a:t>
            </a:r>
            <a:r>
              <a:rPr lang="ru-RU" sz="1600" dirty="0"/>
              <a:t>вы делаете </a:t>
            </a:r>
            <a:r>
              <a:rPr lang="ru-RU" sz="1600" dirty="0" err="1"/>
              <a:t>коммит</a:t>
            </a:r>
            <a:r>
              <a:rPr lang="ru-RU" sz="1600" dirty="0"/>
              <a:t>, </a:t>
            </a:r>
            <a:r>
              <a:rPr lang="ru-RU" sz="1600" dirty="0" err="1"/>
              <a:t>Git</a:t>
            </a:r>
            <a:r>
              <a:rPr lang="ru-RU" sz="1600" dirty="0"/>
              <a:t> сохраняет его в виде объекта, который содержит указатель на снимок (</a:t>
            </a:r>
            <a:r>
              <a:rPr lang="ru-RU" sz="1600" dirty="0" err="1"/>
              <a:t>snapshot</a:t>
            </a:r>
            <a:r>
              <a:rPr lang="ru-RU" sz="1600" dirty="0"/>
              <a:t>) подготовленных данных. Этот объект так же содержит имя автора и </a:t>
            </a:r>
            <a:r>
              <a:rPr lang="ru-RU" sz="1600" dirty="0" err="1"/>
              <a:t>email</a:t>
            </a:r>
            <a:r>
              <a:rPr lang="ru-RU" sz="1600" dirty="0"/>
              <a:t>, сообщение и указатель на </a:t>
            </a:r>
            <a:r>
              <a:rPr lang="ru-RU" sz="1600" dirty="0" err="1"/>
              <a:t>коммит</a:t>
            </a:r>
            <a:r>
              <a:rPr lang="ru-RU" sz="1600" dirty="0"/>
              <a:t> или </a:t>
            </a:r>
            <a:r>
              <a:rPr lang="ru-RU" sz="1600" dirty="0" err="1"/>
              <a:t>коммиты</a:t>
            </a:r>
            <a:r>
              <a:rPr lang="ru-RU" sz="1600" dirty="0"/>
              <a:t> непосредственно предшествующие данному (его родителей): отсутствие родителя для первоначального </a:t>
            </a:r>
            <a:r>
              <a:rPr lang="ru-RU" sz="1600" dirty="0" err="1"/>
              <a:t>коммита</a:t>
            </a:r>
            <a:r>
              <a:rPr lang="ru-RU" sz="1600" dirty="0"/>
              <a:t>, один родитель для обычного </a:t>
            </a:r>
            <a:r>
              <a:rPr lang="ru-RU" sz="1600" dirty="0" err="1"/>
              <a:t>коммита</a:t>
            </a:r>
            <a:r>
              <a:rPr lang="ru-RU" sz="1600" dirty="0"/>
              <a:t>, и несколько родителей для результатов слияния веток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4476700" y="489099"/>
            <a:ext cx="4481123" cy="2485851"/>
            <a:chOff x="4494996" y="489099"/>
            <a:chExt cx="4481123" cy="2485851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996" y="489099"/>
              <a:ext cx="4481123" cy="2485851"/>
            </a:xfrm>
            <a:prstGeom prst="rect">
              <a:avLst/>
            </a:prstGeom>
          </p:spPr>
        </p:pic>
        <p:sp>
          <p:nvSpPr>
            <p:cNvPr id="12" name="Овал 11"/>
            <p:cNvSpPr/>
            <p:nvPr/>
          </p:nvSpPr>
          <p:spPr>
            <a:xfrm>
              <a:off x="6407712" y="1635646"/>
              <a:ext cx="467780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4" name="Прямая со стрелкой 13"/>
            <p:cNvCxnSpPr>
              <a:stCxn id="12" idx="7"/>
            </p:cNvCxnSpPr>
            <p:nvPr/>
          </p:nvCxnSpPr>
          <p:spPr>
            <a:xfrm flipV="1">
              <a:off x="6806987" y="555526"/>
              <a:ext cx="1365413" cy="11012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Прямоугольник 21"/>
          <p:cNvSpPr/>
          <p:nvPr/>
        </p:nvSpPr>
        <p:spPr>
          <a:xfrm>
            <a:off x="611560" y="3918106"/>
            <a:ext cx="3743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Ветка (</a:t>
            </a:r>
            <a:r>
              <a:rPr lang="ru-RU" sz="1600" b="1" dirty="0" err="1"/>
              <a:t>branch</a:t>
            </a:r>
            <a:r>
              <a:rPr lang="ru-RU" sz="1600" b="1" dirty="0"/>
              <a:t>) </a:t>
            </a:r>
            <a:r>
              <a:rPr lang="ru-RU" sz="1600" dirty="0"/>
              <a:t>в </a:t>
            </a:r>
            <a:r>
              <a:rPr lang="ru-RU" sz="1600" dirty="0" err="1"/>
              <a:t>Git</a:t>
            </a:r>
            <a:r>
              <a:rPr lang="ru-RU" sz="1600" dirty="0"/>
              <a:t> — это легко перемещаемый указатель на один из этих </a:t>
            </a:r>
            <a:r>
              <a:rPr lang="ru-RU" sz="1600" dirty="0" err="1"/>
              <a:t>коммитов</a:t>
            </a:r>
            <a:r>
              <a:rPr lang="ru-RU" sz="1600" dirty="0"/>
              <a:t>. </a:t>
            </a:r>
            <a:r>
              <a:rPr lang="ru-RU" sz="1600" dirty="0" smtClean="0"/>
              <a:t>Имя основной </a:t>
            </a:r>
            <a:r>
              <a:rPr lang="ru-RU" sz="1600" dirty="0"/>
              <a:t>ветки по умолчанию в </a:t>
            </a:r>
            <a:r>
              <a:rPr lang="ru-RU" sz="1600" dirty="0" err="1"/>
              <a:t>Git</a:t>
            </a:r>
            <a:r>
              <a:rPr lang="ru-RU" sz="1600" dirty="0"/>
              <a:t> — </a:t>
            </a:r>
            <a:r>
              <a:rPr lang="ru-RU" sz="1600" b="1" dirty="0" err="1"/>
              <a:t>master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2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Git Tutorial: git branch">
            <a:extLst>
              <a:ext uri="{FF2B5EF4-FFF2-40B4-BE49-F238E27FC236}">
                <a16:creationId xmlns:a16="http://schemas.microsoft.com/office/drawing/2014/main" id="{248810E9-77EC-483A-A645-2F3F6A211E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D78C25-BFAF-4E7D-8445-D0D55CD8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67494"/>
            <a:ext cx="5132213" cy="327242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483518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Ветка </a:t>
            </a:r>
            <a:r>
              <a:rPr lang="ru-RU" b="1" dirty="0"/>
              <a:t>“</a:t>
            </a:r>
            <a:r>
              <a:rPr lang="ru-RU" b="1" dirty="0" err="1"/>
              <a:t>master</a:t>
            </a:r>
            <a:r>
              <a:rPr lang="ru-RU" b="1" dirty="0"/>
              <a:t>” </a:t>
            </a:r>
            <a:r>
              <a:rPr lang="ru-RU" dirty="0"/>
              <a:t>в </a:t>
            </a:r>
            <a:r>
              <a:rPr lang="ru-RU" dirty="0" err="1"/>
              <a:t>Git</a:t>
            </a:r>
            <a:r>
              <a:rPr lang="ru-RU" dirty="0"/>
              <a:t> — это не специальная ветка. Она точно такая же, как </a:t>
            </a:r>
            <a:r>
              <a:rPr lang="ru-RU" dirty="0" smtClean="0"/>
              <a:t>и все </a:t>
            </a:r>
            <a:r>
              <a:rPr lang="ru-RU" dirty="0"/>
              <a:t>остальные ветки. Она существует почти во всех </a:t>
            </a:r>
            <a:r>
              <a:rPr lang="ru-RU" dirty="0" err="1"/>
              <a:t>репозиториях</a:t>
            </a:r>
            <a:r>
              <a:rPr lang="ru-RU" dirty="0"/>
              <a:t> </a:t>
            </a:r>
            <a:r>
              <a:rPr lang="ru-RU" dirty="0" smtClean="0"/>
              <a:t>только лишь </a:t>
            </a:r>
            <a:r>
              <a:rPr lang="ru-RU" dirty="0"/>
              <a:t>потому, что ее создает команда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init</a:t>
            </a:r>
            <a:r>
              <a:rPr lang="ru-RU" dirty="0"/>
              <a:t>, а большинство людей не</a:t>
            </a:r>
          </a:p>
          <a:p>
            <a:r>
              <a:rPr lang="ru-RU" dirty="0"/>
              <a:t>меняют ее название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9689" y="3575341"/>
            <a:ext cx="88046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dirty="0"/>
              <a:t>На приведенной </a:t>
            </a:r>
            <a:r>
              <a:rPr lang="ru-RU" dirty="0" smtClean="0"/>
              <a:t>диаграмме </a:t>
            </a:r>
            <a:r>
              <a:rPr lang="ru-RU" dirty="0"/>
              <a:t>визуализируется </a:t>
            </a:r>
            <a:r>
              <a:rPr lang="ru-RU" dirty="0" err="1"/>
              <a:t>репозиторий</a:t>
            </a:r>
            <a:r>
              <a:rPr lang="ru-RU" dirty="0"/>
              <a:t> с двумя изолированными линиями разработки, одна для небольшой функции, а другая для более продолжительной функции. Разрабатывая их в ветвях, можно не только работать с ними обоими параллельно, но и избавлять основную </a:t>
            </a:r>
            <a:r>
              <a:rPr lang="ru-RU" dirty="0" err="1" smtClean="0"/>
              <a:t>master</a:t>
            </a:r>
            <a:r>
              <a:rPr lang="ru-RU" dirty="0" smtClean="0"/>
              <a:t> ветвь </a:t>
            </a:r>
            <a:r>
              <a:rPr lang="ru-RU" dirty="0"/>
              <a:t>от сомнительного кода.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72797" y="21853"/>
            <a:ext cx="2179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Ветка «</a:t>
            </a:r>
            <a:r>
              <a:rPr lang="en-US" sz="2400" dirty="0" smtClean="0"/>
              <a:t>Master</a:t>
            </a:r>
            <a:r>
              <a:rPr lang="ru-RU" sz="2400" dirty="0" smtClean="0"/>
              <a:t>»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042902" y="-9215"/>
            <a:ext cx="51147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https://www.atlassian.com/git/tutorials/setting-up-a-repository</a:t>
            </a:r>
            <a:endParaRPr lang="ru-RU" sz="1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93" y="2315779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1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023DD5-5CF3-4D0A-99C4-5B075219DAF0}"/>
              </a:ext>
            </a:extLst>
          </p:cNvPr>
          <p:cNvSpPr/>
          <p:nvPr/>
        </p:nvSpPr>
        <p:spPr>
          <a:xfrm>
            <a:off x="755576" y="2067693"/>
            <a:ext cx="3372802" cy="3217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i="0" dirty="0" err="1" smtClean="0">
                <a:solidFill>
                  <a:schemeClr val="tx1"/>
                </a:solidFill>
                <a:effectLst/>
                <a:latin typeface="Courier"/>
              </a:rPr>
              <a:t>git</a:t>
            </a:r>
            <a:r>
              <a:rPr lang="en-US" sz="1400" b="1" i="0" dirty="0" smtClean="0">
                <a:solidFill>
                  <a:schemeClr val="tx1"/>
                </a:solidFill>
                <a:effectLst/>
                <a:latin typeface="Courier"/>
              </a:rPr>
              <a:t>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Courier"/>
              </a:rPr>
              <a:t>branch crazy-experiment</a:t>
            </a:r>
            <a:endParaRPr lang="ru-RU" sz="14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91E033-52FA-4A9E-B982-7AF2B8E2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440630"/>
            <a:ext cx="2728913" cy="13390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30D0C-3420-41A9-8765-94631FE0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464567"/>
            <a:ext cx="2728913" cy="188025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C35655-ED34-42B6-89E7-7DDAE2D49D26}"/>
              </a:ext>
            </a:extLst>
          </p:cNvPr>
          <p:cNvSpPr/>
          <p:nvPr/>
        </p:nvSpPr>
        <p:spPr>
          <a:xfrm>
            <a:off x="467544" y="4731990"/>
            <a:ext cx="3793902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checkout crazy-experiment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718EE-FDA9-4D48-9D0A-C0048DFCEB35}"/>
              </a:ext>
            </a:extLst>
          </p:cNvPr>
          <p:cNvSpPr txBox="1"/>
          <p:nvPr/>
        </p:nvSpPr>
        <p:spPr>
          <a:xfrm>
            <a:off x="4922046" y="1425821"/>
            <a:ext cx="3571876" cy="20774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4100" dirty="0"/>
              <a:t>Можем</a:t>
            </a:r>
            <a:r>
              <a:rPr lang="en-US" sz="4100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создавать локальные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создавать удалённые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переключаться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удалять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переименовывать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500" dirty="0"/>
              <a:t>сливать (</a:t>
            </a:r>
            <a:r>
              <a:rPr lang="en-US" sz="1500" dirty="0"/>
              <a:t>merge, rebase, cherry-pick)</a:t>
            </a:r>
            <a:endParaRPr lang="ru-RU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739250"/>
            <a:ext cx="15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Создание ветки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4393436"/>
            <a:ext cx="1871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Выбор новой ветки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491880" y="48103"/>
            <a:ext cx="2230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Создание веток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937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F531C1-EEF7-497B-AD49-FE784EEB2D88}"/>
              </a:ext>
            </a:extLst>
          </p:cNvPr>
          <p:cNvSpPr/>
          <p:nvPr/>
        </p:nvSpPr>
        <p:spPr>
          <a:xfrm>
            <a:off x="498349" y="3449968"/>
            <a:ext cx="3860197" cy="566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 checkout 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master</a:t>
            </a:r>
            <a:endParaRPr lang="ru-RU" sz="1400" b="1" dirty="0" smtClean="0">
              <a:solidFill>
                <a:schemeClr val="tx1"/>
              </a:solidFill>
              <a:latin typeface="Courier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merge </a:t>
            </a:r>
            <a:r>
              <a:rPr lang="en-US" sz="1400" b="1" dirty="0" err="1">
                <a:solidFill>
                  <a:schemeClr val="tx1"/>
                </a:solidFill>
                <a:latin typeface="Courier"/>
              </a:rPr>
              <a:t>some_feature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5073A-C901-489B-BFB4-B9C67F59CACA}"/>
              </a:ext>
            </a:extLst>
          </p:cNvPr>
          <p:cNvSpPr txBox="1"/>
          <p:nvPr/>
        </p:nvSpPr>
        <p:spPr>
          <a:xfrm>
            <a:off x="322939" y="4134124"/>
            <a:ext cx="3817013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500" dirty="0"/>
              <a:t>слияние ветви </a:t>
            </a:r>
            <a:r>
              <a:rPr lang="en-US" sz="1500" dirty="0" err="1"/>
              <a:t>some_feature</a:t>
            </a:r>
            <a:r>
              <a:rPr lang="en-US" sz="1500" dirty="0"/>
              <a:t> </a:t>
            </a:r>
            <a:r>
              <a:rPr lang="ru-RU" sz="1500" dirty="0"/>
              <a:t>в ветвь </a:t>
            </a:r>
            <a:r>
              <a:rPr lang="en-US" sz="1500" dirty="0"/>
              <a:t>master</a:t>
            </a:r>
            <a:r>
              <a:rPr lang="ru-RU" sz="1500" dirty="0"/>
              <a:t>. </a:t>
            </a:r>
            <a:r>
              <a:rPr lang="ru-RU" sz="1500" b="1" dirty="0"/>
              <a:t>Могут возникнуть конфликты!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6F5EBB-9D84-493F-86CA-BF282EFF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9" y="680229"/>
            <a:ext cx="3170682" cy="2222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545BEE-8CE1-4260-8D68-8F18CE23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19" y="680229"/>
            <a:ext cx="3860198" cy="22027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8349" y="3094547"/>
            <a:ext cx="1455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Слияние веток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99992" y="300073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000" algn="just"/>
            <a:r>
              <a:rPr lang="ru-RU" dirty="0"/>
              <a:t>Если </a:t>
            </a:r>
            <a:r>
              <a:rPr lang="ru-RU" dirty="0" err="1"/>
              <a:t>Git</a:t>
            </a:r>
            <a:r>
              <a:rPr lang="ru-RU" dirty="0"/>
              <a:t> обнаружит фрагмент данных, измененный в обеих историях, он не сможет автоматически объединить их. Этот сценарий представляет собой конфликт управления версиями, и для продолжения </a:t>
            </a:r>
            <a:r>
              <a:rPr lang="ru-RU" dirty="0" err="1"/>
              <a:t>Git</a:t>
            </a:r>
            <a:r>
              <a:rPr lang="ru-RU" dirty="0"/>
              <a:t> потребуется вмешательство пользователя.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453808" y="56600"/>
            <a:ext cx="2092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Слияние веток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41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2B8DC6-6D0D-422D-8CC9-6BB2AE8B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9542"/>
            <a:ext cx="4473209" cy="3194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EA3EF-F3B9-4811-98C2-9251060EAA62}"/>
              </a:ext>
            </a:extLst>
          </p:cNvPr>
          <p:cNvSpPr txBox="1"/>
          <p:nvPr/>
        </p:nvSpPr>
        <p:spPr>
          <a:xfrm>
            <a:off x="5205221" y="587157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Узнать к </a:t>
            </a:r>
            <a:r>
              <a:rPr lang="ru-RU" sz="1500" dirty="0"/>
              <a:t>каким </a:t>
            </a:r>
            <a:r>
              <a:rPr lang="ru-RU" sz="1500" dirty="0" smtClean="0"/>
              <a:t>подключены:</a:t>
            </a:r>
            <a:endParaRPr lang="ru-RU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17684" y="1331924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Подключиться:</a:t>
            </a:r>
            <a:endParaRPr lang="ru-RU" sz="15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06431A-507E-4346-B601-B03A74B062B3}"/>
              </a:ext>
            </a:extLst>
          </p:cNvPr>
          <p:cNvSpPr/>
          <p:nvPr/>
        </p:nvSpPr>
        <p:spPr>
          <a:xfrm>
            <a:off x="5205222" y="966097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remote -v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01BA54-2D3D-4085-B3A1-1A627C4B485D}"/>
              </a:ext>
            </a:extLst>
          </p:cNvPr>
          <p:cNvSpPr/>
          <p:nvPr/>
        </p:nvSpPr>
        <p:spPr>
          <a:xfrm>
            <a:off x="5217684" y="2089118"/>
            <a:ext cx="3860197" cy="727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remote add </a:t>
            </a:r>
            <a:r>
              <a:rPr lang="ru-RU" sz="1400" b="1" dirty="0">
                <a:solidFill>
                  <a:schemeClr val="tx1"/>
                </a:solidFill>
                <a:latin typeface="Courier"/>
              </a:rPr>
              <a:t/>
            </a:r>
            <a:br>
              <a:rPr lang="ru-RU" sz="1400" b="1" dirty="0">
                <a:solidFill>
                  <a:schemeClr val="tx1"/>
                </a:solidFill>
                <a:latin typeface="Courier"/>
              </a:rPr>
            </a:br>
            <a:r>
              <a:rPr lang="en-US" sz="1400" b="1" dirty="0">
                <a:solidFill>
                  <a:schemeClr val="tx1"/>
                </a:solidFill>
                <a:latin typeface="Courier"/>
              </a:rPr>
              <a:t>new-remote-repo https://bitbucket.com/user/repo.git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DBA04-E9C4-493D-B29D-A6E510F1E620}"/>
              </a:ext>
            </a:extLst>
          </p:cNvPr>
          <p:cNvSpPr txBox="1"/>
          <p:nvPr/>
        </p:nvSpPr>
        <p:spPr>
          <a:xfrm>
            <a:off x="467544" y="4070572"/>
            <a:ext cx="511256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/>
              <a:t>по умолчанию удалённый репозиторий имеет имя </a:t>
            </a:r>
            <a:r>
              <a:rPr lang="en-US" sz="1500" b="1" dirty="0"/>
              <a:t>origin</a:t>
            </a:r>
            <a:endParaRPr lang="ru-RU" sz="1500" b="1" dirty="0"/>
          </a:p>
          <a:p>
            <a:r>
              <a:rPr lang="ru-RU" sz="1500" dirty="0" smtClean="0"/>
              <a:t>т.е</a:t>
            </a:r>
            <a:r>
              <a:rPr lang="ru-RU" sz="1500" dirty="0"/>
              <a:t>. на </a:t>
            </a:r>
            <a:r>
              <a:rPr lang="ru-RU" sz="1500" dirty="0" err="1"/>
              <a:t>пк</a:t>
            </a:r>
            <a:r>
              <a:rPr lang="ru-RU" sz="1500" dirty="0"/>
              <a:t>, например, ветвь </a:t>
            </a:r>
            <a:r>
              <a:rPr lang="en-US" sz="1500" b="1" dirty="0"/>
              <a:t>master</a:t>
            </a:r>
            <a:endParaRPr lang="ru-RU" sz="1500" b="1" dirty="0"/>
          </a:p>
          <a:p>
            <a:r>
              <a:rPr lang="ru-RU" sz="1500" dirty="0"/>
              <a:t>в репозитории это </a:t>
            </a:r>
            <a:r>
              <a:rPr lang="en-US" sz="1500" b="1" dirty="0"/>
              <a:t>origin master</a:t>
            </a:r>
            <a:endParaRPr lang="ru-RU" sz="15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915816" y="46636"/>
            <a:ext cx="3413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Удаленные </a:t>
            </a:r>
            <a:r>
              <a:rPr lang="ru-RU" sz="2400" dirty="0" err="1" smtClean="0"/>
              <a:t>репозитории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217684" y="1684914"/>
            <a:ext cx="308449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remote add &lt;name&gt; &lt;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url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32133" y="3737638"/>
            <a:ext cx="233269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remote 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rm</a:t>
            </a:r>
            <a:r>
              <a:rPr lang="en-US" sz="1400" dirty="0">
                <a:solidFill>
                  <a:srgbClr val="0070C0"/>
                </a:solidFill>
                <a:latin typeface="Courier"/>
              </a:rPr>
              <a:t> &lt;name&gt;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32133" y="3155089"/>
            <a:ext cx="37416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dirty="0" err="1">
                <a:solidFill>
                  <a:srgbClr val="0070C0"/>
                </a:solidFill>
                <a:latin typeface="Courier"/>
              </a:rPr>
              <a:t>git</a:t>
            </a:r>
            <a:r>
              <a:rPr lang="en-US" sz="1200" dirty="0">
                <a:solidFill>
                  <a:srgbClr val="0070C0"/>
                </a:solidFill>
                <a:latin typeface="Courier"/>
              </a:rPr>
              <a:t> remote rename &lt;old-name&gt; &lt;new-name&gt;</a:t>
            </a:r>
            <a:endParaRPr lang="ru-RU" sz="12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24161" y="283558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Переименовать:</a:t>
            </a:r>
            <a:endParaRPr lang="ru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BF9B2-24B4-4596-A3FC-83EF2B842FD5}"/>
              </a:ext>
            </a:extLst>
          </p:cNvPr>
          <p:cNvSpPr txBox="1"/>
          <p:nvPr/>
        </p:nvSpPr>
        <p:spPr>
          <a:xfrm>
            <a:off x="5224161" y="347980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Удалить: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4950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F14C3-E7D5-479A-9CA3-0BD72A4E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" y="549279"/>
            <a:ext cx="4388692" cy="364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BE901-E51C-4AEC-B9E3-BCAC0E276B23}"/>
              </a:ext>
            </a:extLst>
          </p:cNvPr>
          <p:cNvSpPr txBox="1"/>
          <p:nvPr/>
        </p:nvSpPr>
        <p:spPr>
          <a:xfrm>
            <a:off x="5004048" y="699542"/>
            <a:ext cx="357187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Загружаем локальны</a:t>
            </a:r>
            <a:r>
              <a:rPr lang="ru-RU" sz="1500" dirty="0" smtClean="0"/>
              <a:t>е</a:t>
            </a:r>
            <a:r>
              <a:rPr lang="ru-RU" sz="1500" dirty="0" smtClean="0"/>
              <a:t> </a:t>
            </a:r>
            <a:r>
              <a:rPr lang="ru-RU" sz="1500" dirty="0" err="1"/>
              <a:t>коммиты</a:t>
            </a:r>
            <a:r>
              <a:rPr lang="ru-RU" sz="1500" dirty="0"/>
              <a:t> на удалённый репозиторий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97F0F-D775-4FE7-A0FA-3E65BDD83F52}"/>
              </a:ext>
            </a:extLst>
          </p:cNvPr>
          <p:cNvSpPr txBox="1"/>
          <p:nvPr/>
        </p:nvSpPr>
        <p:spPr>
          <a:xfrm>
            <a:off x="5004048" y="1882515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Заливаем </a:t>
            </a:r>
            <a:r>
              <a:rPr lang="ru-RU" sz="1500" dirty="0"/>
              <a:t>сразу все локальные ветки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06C236-CA4D-4B18-B90D-78EA56B8BFCF}"/>
              </a:ext>
            </a:extLst>
          </p:cNvPr>
          <p:cNvSpPr/>
          <p:nvPr/>
        </p:nvSpPr>
        <p:spPr>
          <a:xfrm>
            <a:off x="5004049" y="1328026"/>
            <a:ext cx="3571876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&lt;branch&gt;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ED2117-35DC-45E5-9AA9-8BCE9B534D0D}"/>
              </a:ext>
            </a:extLst>
          </p:cNvPr>
          <p:cNvSpPr/>
          <p:nvPr/>
        </p:nvSpPr>
        <p:spPr>
          <a:xfrm>
            <a:off x="5004049" y="2261497"/>
            <a:ext cx="3571876" cy="397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--all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B2B2-F7E6-4B4A-B5CA-3E7CCDA91F39}"/>
              </a:ext>
            </a:extLst>
          </p:cNvPr>
          <p:cNvSpPr txBox="1"/>
          <p:nvPr/>
        </p:nvSpPr>
        <p:spPr>
          <a:xfrm>
            <a:off x="5007848" y="2817157"/>
            <a:ext cx="3571876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dirty="0" smtClean="0"/>
              <a:t>За </a:t>
            </a:r>
            <a:r>
              <a:rPr lang="ru-RU" sz="1500" dirty="0"/>
              <a:t>что обычно отрывают руки в команде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960254-1D97-44F6-A9C6-365F35F47A32}"/>
              </a:ext>
            </a:extLst>
          </p:cNvPr>
          <p:cNvSpPr/>
          <p:nvPr/>
        </p:nvSpPr>
        <p:spPr>
          <a:xfrm>
            <a:off x="5007849" y="3246468"/>
            <a:ext cx="3571876" cy="397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ourier"/>
              </a:rPr>
              <a:t>git push &lt;remote&gt; --force</a:t>
            </a:r>
            <a:endParaRPr lang="ru-RU" sz="1400" dirty="0">
              <a:solidFill>
                <a:srgbClr val="0070C0"/>
              </a:solidFill>
              <a:latin typeface="Courier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51720" y="63387"/>
            <a:ext cx="5146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Работа с удаленными </a:t>
            </a:r>
            <a:r>
              <a:rPr lang="ru-RU" sz="2400" dirty="0" err="1" smtClean="0"/>
              <a:t>репозиториями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530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05D9A-9718-4EF5-B93B-840C7835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8" y="703413"/>
            <a:ext cx="3313383" cy="24619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5C4636-1616-4D71-B12D-DCC92A2F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813" y="703413"/>
            <a:ext cx="3435257" cy="246193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A8A54D-B27F-48C4-B2CB-EEB9CFEF408F}"/>
              </a:ext>
            </a:extLst>
          </p:cNvPr>
          <p:cNvSpPr/>
          <p:nvPr/>
        </p:nvSpPr>
        <p:spPr>
          <a:xfrm>
            <a:off x="2409608" y="3672748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push origin master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5EF32-DF01-4D75-A0B8-AFBB8028AEDA}"/>
              </a:ext>
            </a:extLst>
          </p:cNvPr>
          <p:cNvSpPr txBox="1"/>
          <p:nvPr/>
        </p:nvSpPr>
        <p:spPr>
          <a:xfrm>
            <a:off x="2056973" y="4155926"/>
            <a:ext cx="4679972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FF0000"/>
                </a:solidFill>
              </a:rPr>
              <a:t>Загружаем изменения </a:t>
            </a:r>
            <a:r>
              <a:rPr lang="ru-RU" sz="1600" b="1" dirty="0">
                <a:solidFill>
                  <a:srgbClr val="FF0000"/>
                </a:solidFill>
              </a:rPr>
              <a:t>на удалённый репозиторий в последнюю очередь!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182425"/>
            <a:ext cx="7361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Отправка локальной ветки на удаленный </a:t>
            </a:r>
            <a:r>
              <a:rPr lang="ru-RU" sz="2400" dirty="0" err="1" smtClean="0"/>
              <a:t>репозиторий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813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E5BBD-296D-4943-A20C-8C4401AE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665663"/>
            <a:ext cx="2725604" cy="18574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3F15DA-FC77-4C44-8FD7-75EC1182B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9" b="1324"/>
          <a:stretch/>
        </p:blipFill>
        <p:spPr>
          <a:xfrm>
            <a:off x="5103370" y="678772"/>
            <a:ext cx="2454875" cy="184434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8E1D8-B881-4C5E-A06F-27075D7A832F}"/>
              </a:ext>
            </a:extLst>
          </p:cNvPr>
          <p:cNvSpPr/>
          <p:nvPr/>
        </p:nvSpPr>
        <p:spPr>
          <a:xfrm>
            <a:off x="1865508" y="4226759"/>
            <a:ext cx="3860197" cy="3129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Courier"/>
              </a:rPr>
              <a:t>&gt;&gt;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</a:rPr>
              <a:t>git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Courier"/>
              </a:rPr>
              <a:t>pull origin</a:t>
            </a:r>
            <a:endParaRPr lang="ru-RU" sz="1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BDE75-648F-45F3-B8BC-E4296F35E1BA}"/>
              </a:ext>
            </a:extLst>
          </p:cNvPr>
          <p:cNvSpPr txBox="1"/>
          <p:nvPr/>
        </p:nvSpPr>
        <p:spPr>
          <a:xfrm>
            <a:off x="1865508" y="3933019"/>
            <a:ext cx="334002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ru-RU" sz="1500" dirty="0"/>
              <a:t>загружаем обновления с репозитория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53981" y="182425"/>
            <a:ext cx="494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Загрузка обновлений с </a:t>
            </a:r>
            <a:r>
              <a:rPr lang="ru-RU" sz="2400" dirty="0" err="1" smtClean="0"/>
              <a:t>репозитория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004048" y="2645587"/>
            <a:ext cx="38744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На приведенной </a:t>
            </a:r>
            <a:r>
              <a:rPr lang="ru-RU" sz="1400" dirty="0" smtClean="0"/>
              <a:t>диаграмме </a:t>
            </a:r>
            <a:r>
              <a:rPr lang="ru-RU" sz="1400" dirty="0"/>
              <a:t>мы видим новую фиксацию H. Эта фиксация представляет собой новую фиксацию слиянием, которая содержит содержимое удаленных </a:t>
            </a:r>
            <a:r>
              <a:rPr lang="ru-RU" sz="1400" dirty="0" err="1"/>
              <a:t>коммитов</a:t>
            </a:r>
            <a:r>
              <a:rPr lang="ru-RU" sz="1400" dirty="0"/>
              <a:t> ABC и имеет комбинированное сообщение журнала. 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05324" y="1138575"/>
            <a:ext cx="4572000" cy="2676563"/>
            <a:chOff x="270137" y="1628215"/>
            <a:chExt cx="4572000" cy="2676563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273897" y="1628215"/>
              <a:ext cx="1814063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400" dirty="0"/>
                <a:t>В этом сценарии </a:t>
              </a:r>
              <a:r>
                <a:rPr lang="ru-RU" sz="1400" dirty="0" err="1"/>
                <a:t>git</a:t>
              </a:r>
              <a:r>
                <a:rPr lang="ru-RU" sz="1400" dirty="0"/>
                <a:t> </a:t>
              </a:r>
              <a:r>
                <a:rPr lang="ru-RU" sz="1400" dirty="0" err="1" smtClean="0"/>
                <a:t>pull</a:t>
              </a:r>
              <a:r>
                <a:rPr lang="en-US" sz="1400" dirty="0" smtClean="0"/>
                <a:t> </a:t>
              </a:r>
              <a:r>
                <a:rPr lang="ru-RU" sz="1400" dirty="0" smtClean="0"/>
                <a:t>все </a:t>
              </a:r>
              <a:r>
                <a:rPr lang="ru-RU" sz="1400" dirty="0"/>
                <a:t>изменения будут загружены из точки, где локальный и главный сервер разошлись. В этом примере это точка E. 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70137" y="3135227"/>
              <a:ext cx="4572000" cy="11695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400" dirty="0" err="1" smtClean="0"/>
                <a:t>git</a:t>
              </a:r>
              <a:r>
                <a:rPr lang="ru-RU" sz="1400" dirty="0" smtClean="0"/>
                <a:t> </a:t>
              </a:r>
              <a:r>
                <a:rPr lang="ru-RU" sz="1400" dirty="0" err="1" smtClean="0"/>
                <a:t>pull</a:t>
              </a:r>
              <a:r>
                <a:rPr lang="en-US" sz="1400" dirty="0" smtClean="0"/>
                <a:t> </a:t>
              </a:r>
              <a:r>
                <a:rPr lang="ru-RU" sz="1400" dirty="0" smtClean="0"/>
                <a:t>будет </a:t>
              </a:r>
              <a:r>
                <a:rPr lang="ru-RU" sz="1400" dirty="0"/>
                <a:t>извлекать расходящиеся удаленные </a:t>
              </a:r>
              <a:r>
                <a:rPr lang="ru-RU" sz="1400" dirty="0" err="1"/>
                <a:t>коммиты</a:t>
              </a:r>
              <a:r>
                <a:rPr lang="ru-RU" sz="1400" dirty="0"/>
                <a:t>, которые являются ABC. Затем процесс извлечения создаст новую локальную фиксацию слияния, содержащую содержимое новых удаленных </a:t>
              </a:r>
              <a:r>
                <a:rPr lang="ru-RU" sz="1400" dirty="0" err="1"/>
                <a:t>удаленных</a:t>
              </a:r>
              <a:r>
                <a:rPr lang="ru-RU" sz="1400" dirty="0"/>
                <a:t> </a:t>
              </a:r>
              <a:r>
                <a:rPr lang="ru-RU" sz="1400" dirty="0" err="1"/>
                <a:t>коммитов</a:t>
              </a:r>
              <a:r>
                <a:rPr lang="ru-RU" sz="14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9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00903D-3A69-4127-95B4-8F2B724C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71828"/>
            <a:ext cx="4460253" cy="309637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220072" y="483518"/>
            <a:ext cx="3759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Рабочий </a:t>
            </a:r>
            <a:r>
              <a:rPr lang="ru-RU" dirty="0"/>
              <a:t>процесс </a:t>
            </a:r>
            <a:r>
              <a:rPr lang="ru-RU" b="1" dirty="0" err="1"/>
              <a:t>Gitflow</a:t>
            </a:r>
            <a:r>
              <a:rPr lang="ru-RU" dirty="0"/>
              <a:t> определяет строгую модель ветвления, разработанную для выпуска проекта. Это обеспечивает надежную основу для управления более крупными проектами.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220072" y="2237844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Gitflow</a:t>
            </a:r>
            <a:r>
              <a:rPr lang="ru-RU" dirty="0"/>
              <a:t> идеально подходит для проектов , которые имеют плановый цикл выпуска и для </a:t>
            </a:r>
            <a:r>
              <a:rPr lang="ru-RU" dirty="0" err="1" smtClean="0"/>
              <a:t>DevOps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/>
              <a:t>DEVelopment</a:t>
            </a:r>
            <a:r>
              <a:rPr lang="en-US" dirty="0"/>
              <a:t> </a:t>
            </a:r>
            <a:r>
              <a:rPr lang="en-US" dirty="0" err="1"/>
              <a:t>OPeration</a:t>
            </a:r>
            <a:r>
              <a:rPr lang="en-US" dirty="0"/>
              <a:t>)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3642124"/>
            <a:ext cx="8324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Этот рабочий процесс не добавляет никаких новых концепций или команд, помимо того, что требуется для  рабочего процесса </a:t>
            </a:r>
            <a:r>
              <a:rPr lang="ru-RU" dirty="0" err="1"/>
              <a:t>Feature</a:t>
            </a:r>
            <a:r>
              <a:rPr lang="ru-RU" dirty="0"/>
              <a:t> </a:t>
            </a:r>
            <a:r>
              <a:rPr lang="ru-RU" dirty="0" err="1"/>
              <a:t>Branch</a:t>
            </a:r>
            <a:r>
              <a:rPr lang="ru-RU" dirty="0"/>
              <a:t> . Вместо этого он назначает очень конкретные роли разным ветвям и определяет, как и когда они должны взаимодействовать. Помимо </a:t>
            </a:r>
            <a:r>
              <a:rPr lang="ru-RU" dirty="0" smtClean="0"/>
              <a:t>веток вариантов разработок, </a:t>
            </a:r>
            <a:r>
              <a:rPr lang="ru-RU" dirty="0"/>
              <a:t>он использует отдельные ветки для подготовки, поддержки и записи выпусков.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75856" y="79512"/>
            <a:ext cx="2927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Рабочий процесс </a:t>
            </a:r>
            <a:r>
              <a:rPr lang="en-US" sz="2000" dirty="0" err="1"/>
              <a:t>Gitflow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415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mueller.github.io/COMS4995-s19/slides/aml-02-python-git-testing/images/git_data_trans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3518"/>
            <a:ext cx="45815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388297"/>
            <a:ext cx="3960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/>
              <a:t>Git</a:t>
            </a:r>
            <a:r>
              <a:rPr lang="ru-RU" sz="1600" dirty="0"/>
              <a:t> работает 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рабочим пространством </a:t>
            </a:r>
            <a:r>
              <a:rPr lang="ru-RU" sz="1600" dirty="0"/>
              <a:t>, которое представляет собой вид </a:t>
            </a:r>
            <a:r>
              <a:rPr lang="ru-RU" sz="1600" dirty="0" smtClean="0"/>
              <a:t>(слепок) на </a:t>
            </a:r>
            <a:r>
              <a:rPr lang="ru-RU" sz="1600" dirty="0"/>
              <a:t>файлы в </a:t>
            </a:r>
            <a:r>
              <a:rPr lang="ru-RU" sz="1600" dirty="0" smtClean="0"/>
              <a:t>конкретном каталоге;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область индексирований представляет </a:t>
            </a:r>
            <a:r>
              <a:rPr lang="ru-RU" sz="1600" dirty="0"/>
              <a:t>собой набор изменений , которые будут совершены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локальный </a:t>
            </a:r>
            <a:r>
              <a:rPr lang="ru-RU" sz="1600" dirty="0" err="1"/>
              <a:t>репозиторий</a:t>
            </a:r>
            <a:r>
              <a:rPr lang="ru-RU" sz="1600" dirty="0"/>
              <a:t> , который содержит все данные для филиалов на локальном компьютере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удаленный </a:t>
            </a:r>
            <a:r>
              <a:rPr lang="ru-RU" sz="1600" dirty="0" err="1"/>
              <a:t>репозиторий</a:t>
            </a:r>
            <a:r>
              <a:rPr lang="ru-RU" sz="1600" dirty="0"/>
              <a:t> также упоминается как происхождение является центральным хранением (несколько возможно</a:t>
            </a:r>
            <a:r>
              <a:rPr lang="ru-RU" sz="1600" dirty="0" smtClean="0"/>
              <a:t>)</a:t>
            </a:r>
          </a:p>
          <a:p>
            <a:endParaRPr lang="ru-RU" sz="1600" dirty="0"/>
          </a:p>
          <a:p>
            <a:r>
              <a:rPr lang="ru-RU" sz="1600" dirty="0"/>
              <a:t>Теперь с помощью некоторых команд </a:t>
            </a:r>
            <a:r>
              <a:rPr lang="ru-RU" sz="1600" dirty="0" err="1"/>
              <a:t>git</a:t>
            </a:r>
            <a:r>
              <a:rPr lang="ru-RU" sz="1600" dirty="0"/>
              <a:t> вы можете переносить данные между </a:t>
            </a:r>
            <a:r>
              <a:rPr lang="ru-RU" sz="1600" dirty="0" err="1"/>
              <a:t>репозиториями</a:t>
            </a:r>
            <a:r>
              <a:rPr lang="ru-RU" sz="1600" dirty="0"/>
              <a:t>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39952" y="51058"/>
            <a:ext cx="806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Итоги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546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33" y="627534"/>
            <a:ext cx="4993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Проблемы множества сохраненных версий: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1058418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Отсутствие систематизации;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перезаписать предыдущую версию;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Отсутствие комментариев;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Невозможность «слияния»</a:t>
            </a:r>
            <a:endParaRPr lang="ru-RU" dirty="0"/>
          </a:p>
        </p:txBody>
      </p:sp>
      <p:sp>
        <p:nvSpPr>
          <p:cNvPr id="4" name="AutoShape 2" descr="https://amueller.github.io/COMS4995-s19/slides/aml-02-python-git-testing/images/final_do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r="2037" b="7096"/>
          <a:stretch/>
        </p:blipFill>
        <p:spPr bwMode="auto">
          <a:xfrm>
            <a:off x="5364088" y="267494"/>
            <a:ext cx="355390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1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339502"/>
            <a:ext cx="86409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файл .</a:t>
            </a:r>
            <a:r>
              <a:rPr lang="ru-RU" sz="2000" b="1" dirty="0" err="1" smtClean="0"/>
              <a:t>gitignore</a:t>
            </a:r>
            <a:endParaRPr lang="ru-RU" sz="2000" b="1" dirty="0" smtClean="0"/>
          </a:p>
          <a:p>
            <a:r>
              <a:rPr lang="ru-RU" sz="1400" dirty="0" smtClean="0"/>
              <a:t> </a:t>
            </a:r>
          </a:p>
          <a:p>
            <a:r>
              <a:rPr lang="ru-RU" sz="1400" dirty="0" smtClean="0"/>
              <a:t>Правила синтаксиса: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Одна строчка - одно правило,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Пустые строки игнорируются,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Комментарии доступны через решётку(#) в начале строки,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Символ "/" в начале строки указывает, что правило применяется только к файлам и папкам, которые располагаются в той же папке, что и сам файл .</a:t>
            </a:r>
            <a:r>
              <a:rPr lang="ru-RU" sz="1400" dirty="0" err="1" smtClean="0"/>
              <a:t>gitignore</a:t>
            </a:r>
            <a:r>
              <a:rPr lang="ru-RU" sz="1400" dirty="0" smtClean="0"/>
              <a:t>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Доступно использовать спецсимволы: звёздочка(*) заменяет любое количество символов(ноль или больше), вопросик(?) заменяет от нуля до одного символа. Можно размещать в любом месте правила,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Две звёздочки(**) используются для указания любого количества поддиректорий, подробнее смотри ниже в примерах,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Восклицательный знак(!) в начале строки означает инвертирование правила, необходим для указания исключений из правил игнорирования,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Символ "\" используется для экранирования спецсимволов, например, чтобы игнорировать файл с именем "!readme!.txt", нужно написать такое правило: "\!readme!.txt",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 smtClean="0"/>
              <a:t>Для игнорирования всей директории, правило должно оканчиваться на </a:t>
            </a:r>
            <a:r>
              <a:rPr lang="ru-RU" sz="1400" dirty="0" err="1" smtClean="0"/>
              <a:t>слэш</a:t>
            </a:r>
            <a:r>
              <a:rPr lang="ru-RU" sz="1400" dirty="0" smtClean="0"/>
              <a:t>(/), в противном случае правило считается именем файла.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053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477"/>
            <a:ext cx="9039773" cy="48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3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5486"/>
            <a:ext cx="877389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4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8341" y="483518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en-US" sz="1400" dirty="0"/>
              <a:t>add</a:t>
            </a:r>
          </a:p>
          <a:p>
            <a:r>
              <a:rPr lang="en-US" sz="1400" dirty="0"/>
              <a:t>puts files from working director into staging area (index) If not tracked so far, adds them to tracked files.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commit</a:t>
            </a:r>
          </a:p>
          <a:p>
            <a:r>
              <a:rPr lang="en-US" sz="1400" dirty="0"/>
              <a:t>commits files from staging area (index) to repository, moves current branch with HEAD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checkout [&lt;commit&gt;] [&lt;file&gt;]</a:t>
            </a:r>
          </a:p>
          <a:p>
            <a:r>
              <a:rPr lang="en-US" sz="1400" dirty="0"/>
              <a:t>Set &lt;file&gt; in working directory to state at &lt;commit&gt; and stages it.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checkout [-b] &lt;branch&gt;</a:t>
            </a:r>
          </a:p>
          <a:p>
            <a:r>
              <a:rPr lang="en-US" sz="1400" dirty="0"/>
              <a:t>moves HEAD to &lt;branch&gt; (-b creates it), changes content of working </a:t>
            </a:r>
            <a:r>
              <a:rPr lang="en-US" sz="1400" dirty="0" err="1"/>
              <a:t>dir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--soft &lt;commit&gt;</a:t>
            </a:r>
          </a:p>
          <a:p>
            <a:r>
              <a:rPr lang="en-US" sz="1400" dirty="0"/>
              <a:t>moves HEAD to &lt;commit&gt; (takes the current branch with it)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--mixed &lt;commit&gt;</a:t>
            </a:r>
          </a:p>
          <a:p>
            <a:r>
              <a:rPr lang="en-US" sz="1400" dirty="0"/>
              <a:t>moves HEAD to &lt;commit&gt;, changes index to be at &lt;commit&gt; (but not working directory)</a:t>
            </a:r>
          </a:p>
          <a:p>
            <a:endParaRPr lang="en-US" sz="1400" dirty="0"/>
          </a:p>
          <a:p>
            <a:r>
              <a:rPr lang="en-US" sz="1400" dirty="0" err="1"/>
              <a:t>git</a:t>
            </a:r>
            <a:r>
              <a:rPr lang="en-US" sz="1400" dirty="0"/>
              <a:t> reset --hard &lt;commit&gt;</a:t>
            </a:r>
          </a:p>
          <a:p>
            <a:r>
              <a:rPr lang="en-US" sz="1400" dirty="0"/>
              <a:t>moved HEAD to &lt;commit&gt;, changes index and working tree to &lt;commit&gt;.</a:t>
            </a:r>
            <a:endParaRPr lang="ru-RU" sz="1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37084" y="46137"/>
            <a:ext cx="1683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>
                <a:solidFill>
                  <a:prstClr val="black"/>
                </a:solidFill>
              </a:rPr>
              <a:t>git</a:t>
            </a:r>
            <a:r>
              <a:rPr lang="en-US" sz="2000" dirty="0">
                <a:solidFill>
                  <a:prstClr val="black"/>
                </a:solidFill>
              </a:rPr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25300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64088" y="108669"/>
            <a:ext cx="132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Системы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9582"/>
            <a:ext cx="8552211" cy="381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7" y="339502"/>
            <a:ext cx="1239813" cy="6563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85" y="339502"/>
            <a:ext cx="1239813" cy="6563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73" y="339502"/>
            <a:ext cx="1239813" cy="6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123478"/>
            <a:ext cx="284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Кто такой </a:t>
            </a:r>
            <a:r>
              <a:rPr lang="en-US" dirty="0"/>
              <a:t>DevOps-</a:t>
            </a:r>
            <a:r>
              <a:rPr lang="ru-RU" dirty="0" smtClean="0"/>
              <a:t>инженер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699542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этапе планирования </a:t>
            </a:r>
            <a:r>
              <a:rPr lang="ru-RU" dirty="0" err="1"/>
              <a:t>DevOps</a:t>
            </a:r>
            <a:r>
              <a:rPr lang="ru-RU" dirty="0"/>
              <a:t>-инженер помогает решить, какую архитектуру будет использовать приложение, как оно будет масштабироваться, выбрать систему </a:t>
            </a:r>
            <a:r>
              <a:rPr lang="ru-RU" dirty="0" err="1"/>
              <a:t>оркестрации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Дальше настраивает сервера, автоматизированную проверку и заливку кода, проверку среды.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Затем автоматизирует тестирование, решает задачи по </a:t>
            </a:r>
            <a:r>
              <a:rPr lang="ru-RU" dirty="0" err="1"/>
              <a:t>деплою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релиза важно собирать обратную связь от пользователей и внедрять улучшения. </a:t>
            </a:r>
            <a:r>
              <a:rPr lang="ru-RU" dirty="0" err="1"/>
              <a:t>DevOps</a:t>
            </a:r>
            <a:r>
              <a:rPr lang="ru-RU" dirty="0"/>
              <a:t> делает так, чтобы пользователи не замечали этих улучшений, а процесс обновления был непрерывным.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заодно решает десятки задач, которые помогают наладить систему работы разработчиков, QA, системных администраторов и менеджеров.</a:t>
            </a:r>
          </a:p>
        </p:txBody>
      </p:sp>
    </p:spTree>
    <p:extLst>
      <p:ext uri="{BB962C8B-B14F-4D97-AF65-F5344CB8AC3E}">
        <p14:creationId xmlns:p14="http://schemas.microsoft.com/office/powerpoint/2010/main" val="275605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71550"/>
            <a:ext cx="8226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git</a:t>
            </a:r>
            <a:r>
              <a:rPr lang="en-US" b="1" dirty="0"/>
              <a:t> status </a:t>
            </a:r>
            <a:r>
              <a:rPr lang="en-US" dirty="0"/>
              <a:t>– Make sure your current area is clean</a:t>
            </a:r>
            <a:r>
              <a:rPr lang="en-US" dirty="0" smtClean="0"/>
              <a:t>.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git</a:t>
            </a:r>
            <a:r>
              <a:rPr lang="en-US" b="1" dirty="0"/>
              <a:t> pull </a:t>
            </a:r>
            <a:r>
              <a:rPr lang="en-US" dirty="0"/>
              <a:t>– Get the latest version from the remote. This saves merging issues later.</a:t>
            </a:r>
          </a:p>
          <a:p>
            <a:r>
              <a:rPr lang="en-US" dirty="0"/>
              <a:t>Edit your files and make your changes. Remember to run your linter and do unit tests!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/>
              <a:t>status </a:t>
            </a:r>
            <a:r>
              <a:rPr lang="en-US" dirty="0"/>
              <a:t>– Find all files that are changed. Make sure to watch untracked files too!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/>
              <a:t>add [files] </a:t>
            </a:r>
            <a:r>
              <a:rPr lang="en-US" dirty="0"/>
              <a:t>– Add the changed files to the staging area.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/>
              <a:t>commit -m "message" </a:t>
            </a:r>
            <a:r>
              <a:rPr lang="en-US" dirty="0"/>
              <a:t>– Make your new commit.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/>
              <a:t>push origin [branch-name] </a:t>
            </a:r>
            <a:r>
              <a:rPr lang="en-US" dirty="0"/>
              <a:t>– Push your changes up to the remote.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415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103"/>
            <a:ext cx="3662447" cy="5149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9912" y="922093"/>
            <a:ext cx="50143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Книги:</a:t>
            </a:r>
          </a:p>
          <a:p>
            <a:r>
              <a:rPr lang="en-US" dirty="0"/>
              <a:t>https://git-scm.com/book/ru/v2</a:t>
            </a:r>
            <a:endParaRPr lang="ru-RU" dirty="0"/>
          </a:p>
          <a:p>
            <a:r>
              <a:rPr lang="en-US" sz="2000" b="1" dirty="0"/>
              <a:t>Wiki:</a:t>
            </a:r>
          </a:p>
          <a:p>
            <a:r>
              <a:rPr lang="en-US" dirty="0"/>
              <a:t>https://</a:t>
            </a:r>
            <a:r>
              <a:rPr lang="en-US" dirty="0" smtClean="0"/>
              <a:t>git.wiki.kernel.org/index.php/Main_Page</a:t>
            </a:r>
          </a:p>
          <a:p>
            <a:r>
              <a:rPr lang="ru-RU" sz="2000" b="1" dirty="0"/>
              <a:t>Видео уроки:</a:t>
            </a:r>
          </a:p>
          <a:p>
            <a:r>
              <a:rPr lang="en-US" dirty="0"/>
              <a:t>https://habr.com/ru/post/322424/</a:t>
            </a:r>
            <a:endParaRPr lang="ru-RU" dirty="0"/>
          </a:p>
          <a:p>
            <a:r>
              <a:rPr lang="ru-RU" sz="2000" b="1" dirty="0"/>
              <a:t>Практики:</a:t>
            </a:r>
          </a:p>
          <a:p>
            <a:r>
              <a:rPr lang="en-US" dirty="0"/>
              <a:t>https://www.atlassian.com/git/tutorials/comparing-workflows/gitflow-workflow</a:t>
            </a:r>
            <a:endParaRPr lang="ru-RU" dirty="0"/>
          </a:p>
          <a:p>
            <a:r>
              <a:rPr lang="ru-RU" sz="2000" b="1" dirty="0"/>
              <a:t>Симулятор:</a:t>
            </a:r>
          </a:p>
          <a:p>
            <a:r>
              <a:rPr lang="en-US" dirty="0"/>
              <a:t>http://git-school.github.io/visualizing-git</a:t>
            </a:r>
            <a:r>
              <a:rPr lang="en-US" dirty="0" smtClean="0"/>
              <a:t>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39952" y="51058"/>
            <a:ext cx="2414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Учебные материалы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73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20588" r="31777" b="13711"/>
          <a:stretch/>
        </p:blipFill>
        <p:spPr bwMode="auto">
          <a:xfrm>
            <a:off x="5708308" y="1224754"/>
            <a:ext cx="3151215" cy="35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195486"/>
            <a:ext cx="8280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Version</a:t>
            </a:r>
            <a:r>
              <a:rPr lang="ru-RU" dirty="0" smtClean="0"/>
              <a:t> </a:t>
            </a:r>
            <a:r>
              <a:rPr lang="ru-RU" dirty="0" err="1" smtClean="0"/>
              <a:t>Control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 (VCS) — система, записывающая изменения файла или набора файлов в течение большого периода времени, так чтобы была возможность позже вернуться к определенной версии.</a:t>
            </a:r>
          </a:p>
          <a:p>
            <a:endParaRPr lang="ru-RU" dirty="0" smtClean="0"/>
          </a:p>
          <a:p>
            <a:r>
              <a:rPr lang="ru-RU" dirty="0" smtClean="0"/>
              <a:t>Классификация СКВ: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Локальные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Централизованные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Распределенные</a:t>
            </a:r>
          </a:p>
          <a:p>
            <a:endParaRPr lang="ru-RU" dirty="0" smtClean="0"/>
          </a:p>
          <a:p>
            <a:r>
              <a:rPr lang="ru-RU" dirty="0" smtClean="0"/>
              <a:t>С локальными СКВ мы уже познакомились: </a:t>
            </a:r>
          </a:p>
          <a:p>
            <a:r>
              <a:rPr lang="ru-RU" sz="1400" i="1" dirty="0" smtClean="0"/>
              <a:t>(это те самые кучи одинаковых файлов)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40473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0838" y="3701681"/>
            <a:ext cx="40771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центральный сервер</a:t>
            </a:r>
          </a:p>
          <a:p>
            <a:r>
              <a:rPr lang="ru-RU" sz="1400" dirty="0" smtClean="0"/>
              <a:t>все файлы под </a:t>
            </a:r>
            <a:r>
              <a:rPr lang="ru-RU" sz="1400" dirty="0" err="1" smtClean="0"/>
              <a:t>версионным</a:t>
            </a:r>
            <a:r>
              <a:rPr lang="ru-RU" sz="1400" dirty="0" smtClean="0"/>
              <a:t> контролем</a:t>
            </a:r>
          </a:p>
          <a:p>
            <a:r>
              <a:rPr lang="ru-RU" sz="1400" dirty="0" smtClean="0"/>
              <a:t>ряд клиентов</a:t>
            </a:r>
          </a:p>
          <a:p>
            <a:r>
              <a:rPr lang="ru-RU" sz="1400" dirty="0" smtClean="0"/>
              <a:t>получают копии файлов</a:t>
            </a:r>
            <a:endParaRPr lang="ru-RU" sz="1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31640" y="102285"/>
            <a:ext cx="293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/>
                </a:solidFill>
              </a:rPr>
              <a:t>Централизованные СКВ</a:t>
            </a:r>
          </a:p>
        </p:txBody>
      </p:sp>
      <p:pic>
        <p:nvPicPr>
          <p:cNvPr id="2052" name="Picture 4" descr="https://habrastorage.org/webt/6c/wt/wq/6cwtwq_tqcioipstxdwqbhqo8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37255"/>
            <a:ext cx="2694646" cy="292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705516" y="102285"/>
            <a:ext cx="227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Распределенные СКВ</a:t>
            </a:r>
            <a:endParaRPr lang="ru-RU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27534"/>
            <a:ext cx="2474876" cy="29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716016" y="3574098"/>
            <a:ext cx="4104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Клиенты полностью копируют весь </a:t>
            </a:r>
            <a:r>
              <a:rPr lang="ru-RU" sz="1400" dirty="0" err="1" smtClean="0"/>
              <a:t>репозиторий</a:t>
            </a:r>
            <a:endParaRPr lang="ru-RU" sz="1400" dirty="0" smtClean="0"/>
          </a:p>
          <a:p>
            <a:r>
              <a:rPr lang="ru-RU" sz="1400" dirty="0" smtClean="0"/>
              <a:t>Центральный сервер отвечает за предоставление основной копии</a:t>
            </a:r>
          </a:p>
          <a:p>
            <a:r>
              <a:rPr lang="ru-RU" sz="1400" dirty="0" smtClean="0"/>
              <a:t>Синхронизация может быть</a:t>
            </a:r>
          </a:p>
          <a:p>
            <a:r>
              <a:rPr lang="ru-RU" sz="1400" dirty="0" smtClean="0"/>
              <a:t>С сервером</a:t>
            </a:r>
          </a:p>
          <a:p>
            <a:r>
              <a:rPr lang="ru-RU" sz="1400" dirty="0" smtClean="0"/>
              <a:t>С любым клиентом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308304" y="2103610"/>
            <a:ext cx="1205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Примеры:</a:t>
            </a:r>
          </a:p>
          <a:p>
            <a:r>
              <a:rPr lang="en-US" sz="1400" i="1" dirty="0" err="1" smtClean="0"/>
              <a:t>Git</a:t>
            </a:r>
            <a:endParaRPr lang="en-US" sz="1400" i="1" dirty="0" smtClean="0"/>
          </a:p>
          <a:p>
            <a:r>
              <a:rPr lang="en-US" sz="1400" i="1" dirty="0" smtClean="0"/>
              <a:t>Mercurial</a:t>
            </a:r>
          </a:p>
          <a:p>
            <a:r>
              <a:rPr lang="en-US" sz="1400" i="1" dirty="0" smtClean="0"/>
              <a:t>Bazaar</a:t>
            </a:r>
            <a:endParaRPr lang="ru-RU" sz="1400" i="1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572000" y="195486"/>
            <a:ext cx="0" cy="460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117255" y="2216805"/>
            <a:ext cx="1133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Примеры:</a:t>
            </a:r>
          </a:p>
          <a:p>
            <a:r>
              <a:rPr lang="en-US" sz="1400" dirty="0" smtClean="0"/>
              <a:t>CVS</a:t>
            </a:r>
          </a:p>
          <a:p>
            <a:r>
              <a:rPr lang="en-US" sz="1400" dirty="0" smtClean="0"/>
              <a:t>Subversion</a:t>
            </a:r>
          </a:p>
          <a:p>
            <a:r>
              <a:rPr lang="en-US" sz="1400" dirty="0" smtClean="0"/>
              <a:t>Perforce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692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95486"/>
            <a:ext cx="28803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Зачем нужна СКВ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Хранение всех изменений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переключения «на любую стадию развития проекта»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вести одновременную командную разработку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решать проблемы, подобные следующей: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50899"/>
            <a:ext cx="55340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8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904" y="4308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История: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94518" y="412416"/>
            <a:ext cx="8280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1984-1985 годы проект</a:t>
            </a:r>
            <a:r>
              <a:rPr lang="ru-RU" sz="1600" dirty="0"/>
              <a:t> </a:t>
            </a:r>
            <a:r>
              <a:rPr lang="ru-RU" sz="1600" b="1" i="1" dirty="0" err="1" smtClean="0"/>
              <a:t>cmt</a:t>
            </a:r>
            <a:r>
              <a:rPr lang="ru-RU" sz="1600" i="1" dirty="0" smtClean="0"/>
              <a:t> </a:t>
            </a:r>
            <a:r>
              <a:rPr lang="ru-RU" sz="1600" dirty="0" smtClean="0"/>
              <a:t>(от английского </a:t>
            </a:r>
            <a:r>
              <a:rPr lang="ru-RU" sz="1600" i="1" dirty="0" err="1" smtClean="0"/>
              <a:t>commit</a:t>
            </a:r>
            <a:r>
              <a:rPr lang="ru-RU" sz="1600" dirty="0" smtClean="0"/>
              <a:t> — фиксировать, совершать) в рамках проекта по разработке нового компилятора Си - </a:t>
            </a:r>
            <a:r>
              <a:rPr lang="en-US" sz="1600" dirty="0" smtClean="0"/>
              <a:t>ACK </a:t>
            </a:r>
            <a:r>
              <a:rPr lang="en-US" sz="1600" dirty="0"/>
              <a:t>(Amsterdam Compiler </a:t>
            </a:r>
            <a:r>
              <a:rPr lang="en-US" sz="1600" dirty="0" smtClean="0"/>
              <a:t>Kit</a:t>
            </a:r>
            <a:r>
              <a:rPr lang="ru-RU" sz="1600" dirty="0" smtClean="0"/>
              <a:t>), он позволял фиксировать </a:t>
            </a:r>
            <a:r>
              <a:rPr lang="ru-RU" sz="1600" dirty="0"/>
              <a:t>версии </a:t>
            </a:r>
            <a:r>
              <a:rPr lang="ru-RU" sz="1600" dirty="0" smtClean="0"/>
              <a:t>двум разработчикам независимо.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32736" y="124413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23 июня 1986 </a:t>
            </a:r>
            <a:r>
              <a:rPr lang="ru-RU" sz="1600" b="1" dirty="0"/>
              <a:t>CVS</a:t>
            </a:r>
            <a:r>
              <a:rPr lang="ru-RU" sz="1600" dirty="0"/>
              <a:t> (</a:t>
            </a:r>
            <a:r>
              <a:rPr lang="ru-RU" sz="1600" dirty="0">
                <a:hlinkClick r:id="rId2" tooltip="Английский язык"/>
              </a:rPr>
              <a:t>англ.</a:t>
            </a:r>
            <a:r>
              <a:rPr lang="ru-RU" sz="1600" dirty="0"/>
              <a:t> </a:t>
            </a:r>
            <a:r>
              <a:rPr lang="ru-RU" sz="1600" dirty="0" err="1"/>
              <a:t>Concurrent</a:t>
            </a:r>
            <a:r>
              <a:rPr lang="ru-RU" sz="1600" dirty="0"/>
              <a:t> </a:t>
            </a:r>
            <a:r>
              <a:rPr lang="ru-RU" sz="1600" dirty="0" err="1"/>
              <a:t>Versions</a:t>
            </a:r>
            <a:r>
              <a:rPr lang="ru-RU" sz="1600" dirty="0"/>
              <a:t> </a:t>
            </a:r>
            <a:r>
              <a:rPr lang="ru-RU" sz="1600" dirty="0" err="1"/>
              <a:t>System</a:t>
            </a:r>
            <a:r>
              <a:rPr lang="ru-RU" sz="1600" dirty="0"/>
              <a:t> — система одновременных версий</a:t>
            </a:r>
            <a:r>
              <a:rPr lang="ru-RU" sz="1600" dirty="0" smtClean="0"/>
              <a:t>), </a:t>
            </a:r>
            <a:r>
              <a:rPr lang="ru-RU" sz="1600" dirty="0"/>
              <a:t>(последняя версия выпущена в мае </a:t>
            </a:r>
            <a:r>
              <a:rPr lang="ru-RU" sz="1600" dirty="0">
                <a:hlinkClick r:id="rId3" tooltip="2008 год"/>
              </a:rPr>
              <a:t>2008 года</a:t>
            </a:r>
            <a:r>
              <a:rPr lang="ru-RU" sz="1600" dirty="0"/>
              <a:t>)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736" y="1923678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Невозможно </a:t>
            </a:r>
            <a:r>
              <a:rPr lang="ru-RU" sz="1600" dirty="0"/>
              <a:t>переименовать файл или каталог так, чтобы это изменение было отражено в истории.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Ограниченная поддержка </a:t>
            </a:r>
            <a:r>
              <a:rPr lang="ru-RU" sz="1600" dirty="0">
                <a:hlinkClick r:id="rId4" tooltip="Юникод"/>
              </a:rPr>
              <a:t>юникода</a:t>
            </a:r>
            <a:r>
              <a:rPr lang="ru-RU" sz="1600" dirty="0"/>
              <a:t> и не-</a:t>
            </a:r>
            <a:r>
              <a:rPr lang="ru-RU" sz="1600" dirty="0">
                <a:hlinkClick r:id="rId5" tooltip="ASCII"/>
              </a:rPr>
              <a:t>ASCII</a:t>
            </a:r>
            <a:r>
              <a:rPr lang="ru-RU" sz="1600" dirty="0"/>
              <a:t>-имён.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Публикации изменений не </a:t>
            </a:r>
            <a:r>
              <a:rPr lang="ru-RU" sz="1600" dirty="0" err="1"/>
              <a:t>атомарны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Наборы изменений не поддерживаются.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Неэффективное хранение двоичных файлов.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Оригинальный GNU CVS не поддерживает разграничения прав между пользователями </a:t>
            </a:r>
            <a:r>
              <a:rPr lang="ru-RU" sz="1600" dirty="0" err="1"/>
              <a:t>репозитория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Внутренние механизмы контроля целостности практически отсутствуют, зачастую даже невозможно точно утверждать, повреждён ли </a:t>
            </a:r>
            <a:r>
              <a:rPr lang="ru-RU" sz="1600" dirty="0" err="1"/>
              <a:t>репозиторий</a:t>
            </a:r>
            <a:r>
              <a:rPr lang="ru-RU" sz="1600" dirty="0"/>
              <a:t>, и если да, то каким образом</a:t>
            </a:r>
            <a:r>
              <a:rPr lang="ru-RU" sz="1600" baseline="30000" dirty="0">
                <a:hlinkClick r:id="rId6"/>
              </a:rPr>
              <a:t>[11</a:t>
            </a:r>
            <a:r>
              <a:rPr lang="ru-RU" sz="1600" baseline="30000" dirty="0" smtClean="0">
                <a:hlinkClick r:id="rId6"/>
              </a:rPr>
              <a:t>]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530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5008" y="411510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 smtClean="0"/>
              <a:t>Git</a:t>
            </a:r>
            <a:r>
              <a:rPr lang="ru-RU" sz="1600" dirty="0" smtClean="0"/>
              <a:t> — распределённая система управления версиями. 3 апреля 2005 г. (</a:t>
            </a:r>
            <a:r>
              <a:rPr lang="ru-RU" sz="1600" dirty="0" err="1"/>
              <a:t>Торвальдс</a:t>
            </a:r>
            <a:r>
              <a:rPr lang="ru-RU" sz="1600" dirty="0"/>
              <a:t>, </a:t>
            </a:r>
            <a:r>
              <a:rPr lang="ru-RU" sz="1600" dirty="0" err="1" smtClean="0"/>
              <a:t>Линус</a:t>
            </a:r>
            <a:r>
              <a:rPr lang="ru-RU" sz="1600" dirty="0" smtClean="0"/>
              <a:t>)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705909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r>
              <a:rPr lang="ru-RU" dirty="0" err="1" smtClean="0"/>
              <a:t>git</a:t>
            </a:r>
            <a:r>
              <a:rPr lang="ru-RU" dirty="0" smtClean="0"/>
              <a:t> (на английском сленге означает «мерзавец»):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11960" y="1075241"/>
            <a:ext cx="4572000" cy="17543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/>
            <a:r>
              <a:rPr lang="en-US" b="1" i="1" dirty="0" smtClean="0"/>
              <a:t>I'm an egotistical bastard, so I name all my projects after myself. First Linux, now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.</a:t>
            </a:r>
            <a:endParaRPr lang="ru-RU" b="1" i="1" dirty="0" smtClean="0"/>
          </a:p>
          <a:p>
            <a:pPr algn="just"/>
            <a:r>
              <a:rPr lang="ru-RU" i="1" dirty="0" smtClean="0"/>
              <a:t>Я эгоистичный </a:t>
            </a:r>
            <a:r>
              <a:rPr lang="ru-RU" i="1" dirty="0" smtClean="0"/>
              <a:t>мерзавец, </a:t>
            </a:r>
            <a:r>
              <a:rPr lang="ru-RU" i="1" dirty="0" smtClean="0"/>
              <a:t>и поэтому называю все свои проекты в честь себя. Сначала </a:t>
            </a:r>
            <a:r>
              <a:rPr lang="en-US" i="1" dirty="0" smtClean="0"/>
              <a:t>Linux, </a:t>
            </a:r>
            <a:r>
              <a:rPr lang="ru-RU" i="1" dirty="0" smtClean="0"/>
              <a:t>теперь </a:t>
            </a:r>
            <a:r>
              <a:rPr lang="en-US" i="1" dirty="0" err="1" smtClean="0"/>
              <a:t>git</a:t>
            </a:r>
            <a:r>
              <a:rPr lang="en-US" i="1" dirty="0" smtClean="0"/>
              <a:t>.	</a:t>
            </a:r>
            <a:endParaRPr lang="ru-RU" i="1" dirty="0" smtClean="0"/>
          </a:p>
          <a:p>
            <a:pPr algn="r"/>
            <a:r>
              <a:rPr lang="vi-VN" b="1" dirty="0" smtClean="0"/>
              <a:t>Линус </a:t>
            </a:r>
            <a:r>
              <a:rPr lang="vi-VN" b="1" dirty="0"/>
              <a:t>Бенедикт </a:t>
            </a:r>
            <a:r>
              <a:rPr lang="vi-VN" b="1" dirty="0" smtClean="0"/>
              <a:t>Торвальдс</a:t>
            </a:r>
            <a:endParaRPr lang="ru-RU" i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5691" y="2787774"/>
            <a:ext cx="8713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 smtClean="0"/>
              <a:t>Git</a:t>
            </a:r>
            <a:r>
              <a:rPr lang="ru-RU" sz="1600" dirty="0" smtClean="0"/>
              <a:t> поддерживает быстрое разделение и слияние версий, включает инструменты для визуализации и навигации по нелинейной истории разработки, предоставляет каждому разработчику локальную копию всей истории разработки, изменения копируются из одного </a:t>
            </a:r>
            <a:r>
              <a:rPr lang="ru-RU" sz="1600" dirty="0" err="1" smtClean="0"/>
              <a:t>репозитория</a:t>
            </a:r>
            <a:r>
              <a:rPr lang="ru-RU" sz="1600" dirty="0" smtClean="0"/>
              <a:t> в другой.</a:t>
            </a:r>
          </a:p>
          <a:p>
            <a:pPr algn="just"/>
            <a:r>
              <a:rPr lang="ru-RU" sz="1600" dirty="0" smtClean="0"/>
              <a:t>Удалённый доступ к </a:t>
            </a:r>
            <a:r>
              <a:rPr lang="ru-RU" sz="1600" dirty="0" err="1" smtClean="0"/>
              <a:t>репозиториям</a:t>
            </a:r>
            <a:r>
              <a:rPr lang="ru-RU" sz="1600" dirty="0" smtClean="0"/>
              <a:t> </a:t>
            </a:r>
            <a:r>
              <a:rPr lang="ru-RU" sz="1600" dirty="0" err="1" smtClean="0"/>
              <a:t>Git</a:t>
            </a:r>
            <a:r>
              <a:rPr lang="ru-RU" sz="1600" dirty="0" smtClean="0"/>
              <a:t> обеспечивается </a:t>
            </a:r>
            <a:r>
              <a:rPr lang="ru-RU" sz="1600" dirty="0" err="1" smtClean="0"/>
              <a:t>git</a:t>
            </a:r>
            <a:r>
              <a:rPr lang="ru-RU" sz="1600" dirty="0" smtClean="0"/>
              <a:t>-демоном, SSH- или HTTP-сервером. TCP-сервис </a:t>
            </a:r>
            <a:r>
              <a:rPr lang="ru-RU" sz="1600" dirty="0" err="1" smtClean="0"/>
              <a:t>git-daemon</a:t>
            </a:r>
            <a:r>
              <a:rPr lang="ru-RU" sz="1600" dirty="0" smtClean="0"/>
              <a:t> входит в дистрибутив </a:t>
            </a:r>
            <a:r>
              <a:rPr lang="ru-RU" sz="1600" dirty="0" err="1" smtClean="0"/>
              <a:t>Git</a:t>
            </a:r>
            <a:r>
              <a:rPr lang="ru-RU" sz="1600" dirty="0" smtClean="0"/>
              <a:t> и является наряду с SSH наиболее распространённым и надёжным методом доступа. Метод доступа по HTTP, несмотря на ряд ограничений, очень популярен в контролируемых сетях, потому что позволяет использовать существующие конфигурации сетевых фильтров.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64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267494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Некоторыми целями, </a:t>
            </a:r>
            <a:r>
              <a:rPr lang="ru-RU" dirty="0" smtClean="0"/>
              <a:t>которые</a:t>
            </a:r>
            <a:r>
              <a:rPr lang="en-US" dirty="0" smtClean="0"/>
              <a:t> </a:t>
            </a:r>
            <a:r>
              <a:rPr lang="ru-RU" dirty="0" smtClean="0"/>
              <a:t>преследовала создаваемая система </a:t>
            </a:r>
            <a:r>
              <a:rPr lang="en-US" dirty="0" err="1" smtClean="0"/>
              <a:t>Git</a:t>
            </a:r>
            <a:r>
              <a:rPr lang="ru-RU" dirty="0" smtClean="0"/>
              <a:t>, </a:t>
            </a:r>
            <a:r>
              <a:rPr lang="ru-RU" dirty="0"/>
              <a:t>были:</a:t>
            </a:r>
          </a:p>
          <a:p>
            <a:r>
              <a:rPr lang="ru-RU" dirty="0"/>
              <a:t>• Скорость</a:t>
            </a:r>
          </a:p>
          <a:p>
            <a:r>
              <a:rPr lang="ru-RU" dirty="0"/>
              <a:t>• Простая архитектура</a:t>
            </a:r>
          </a:p>
          <a:p>
            <a:r>
              <a:rPr lang="ru-RU" dirty="0"/>
              <a:t>• Хорошая поддержка нелинейной разработки (тысячи параллельных веток)</a:t>
            </a:r>
          </a:p>
          <a:p>
            <a:r>
              <a:rPr lang="ru-RU" dirty="0"/>
              <a:t>• Полная децентрализация</a:t>
            </a:r>
          </a:p>
          <a:p>
            <a:r>
              <a:rPr lang="ru-RU" dirty="0"/>
              <a:t>• Возможность эффективного управления большими проектами, такими как ядро </a:t>
            </a:r>
            <a:r>
              <a:rPr lang="ru-RU" dirty="0" err="1" smtClean="0"/>
              <a:t>Linux</a:t>
            </a:r>
            <a:r>
              <a:rPr lang="en-US" dirty="0" smtClean="0"/>
              <a:t> </a:t>
            </a:r>
            <a:r>
              <a:rPr lang="ru-RU" dirty="0" smtClean="0"/>
              <a:t>(скорость </a:t>
            </a:r>
            <a:r>
              <a:rPr lang="ru-RU" dirty="0"/>
              <a:t>работы и разумное использование дискового пространства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endParaRPr lang="ru-RU" dirty="0"/>
          </a:p>
          <a:p>
            <a:r>
              <a:rPr lang="ru-RU" dirty="0"/>
              <a:t>С момента своего появления в 2005 году, </a:t>
            </a:r>
            <a:r>
              <a:rPr lang="ru-RU" dirty="0" err="1"/>
              <a:t>Git</a:t>
            </a:r>
            <a:r>
              <a:rPr lang="ru-RU" dirty="0"/>
              <a:t> развился в простую в использовании </a:t>
            </a:r>
            <a:r>
              <a:rPr lang="ru-RU" dirty="0" smtClean="0"/>
              <a:t>систему,</a:t>
            </a:r>
            <a:r>
              <a:rPr lang="en-US" dirty="0" smtClean="0"/>
              <a:t> </a:t>
            </a:r>
            <a:r>
              <a:rPr lang="ru-RU" dirty="0" smtClean="0"/>
              <a:t>сохранив </a:t>
            </a:r>
            <a:r>
              <a:rPr lang="ru-RU" dirty="0"/>
              <a:t>при этом свои изначальные качества. Он удивительно быстр, эффективен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работе </a:t>
            </a:r>
            <a:r>
              <a:rPr lang="ru-RU" dirty="0"/>
              <a:t>с большими проектами и имеет великолепную систему веток для </a:t>
            </a:r>
            <a:r>
              <a:rPr lang="ru-RU" dirty="0" smtClean="0"/>
              <a:t>нелинейной</a:t>
            </a:r>
            <a:r>
              <a:rPr lang="en-US" dirty="0" smtClean="0"/>
              <a:t> </a:t>
            </a:r>
            <a:r>
              <a:rPr lang="ru-RU" dirty="0" smtClean="0"/>
              <a:t>разработки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5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20624</TotalTime>
  <Words>3282</Words>
  <Application>Microsoft Office PowerPoint</Application>
  <PresentationFormat>Экран (16:9)</PresentationFormat>
  <Paragraphs>278</Paragraphs>
  <Slides>37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Alex Alex</cp:lastModifiedBy>
  <cp:revision>67</cp:revision>
  <dcterms:created xsi:type="dcterms:W3CDTF">2020-05-06T04:41:01Z</dcterms:created>
  <dcterms:modified xsi:type="dcterms:W3CDTF">2021-10-18T07:01:55Z</dcterms:modified>
</cp:coreProperties>
</file>